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1"/>
  </p:sldMasterIdLst>
  <p:notesMasterIdLst>
    <p:notesMasterId r:id="rId22"/>
  </p:notesMasterIdLst>
  <p:handoutMasterIdLst>
    <p:handoutMasterId r:id="rId23"/>
  </p:handoutMasterIdLst>
  <p:sldIdLst>
    <p:sldId id="259" r:id="rId2"/>
    <p:sldId id="349" r:id="rId3"/>
    <p:sldId id="303" r:id="rId4"/>
    <p:sldId id="351" r:id="rId5"/>
    <p:sldId id="361" r:id="rId6"/>
    <p:sldId id="336" r:id="rId7"/>
    <p:sldId id="353" r:id="rId8"/>
    <p:sldId id="357" r:id="rId9"/>
    <p:sldId id="362" r:id="rId10"/>
    <p:sldId id="337" r:id="rId11"/>
    <p:sldId id="354" r:id="rId12"/>
    <p:sldId id="356" r:id="rId13"/>
    <p:sldId id="359" r:id="rId14"/>
    <p:sldId id="358" r:id="rId15"/>
    <p:sldId id="360" r:id="rId16"/>
    <p:sldId id="365" r:id="rId17"/>
    <p:sldId id="363" r:id="rId18"/>
    <p:sldId id="364" r:id="rId19"/>
    <p:sldId id="366" r:id="rId20"/>
    <p:sldId id="347" r:id="rId21"/>
  </p:sldIdLst>
  <p:sldSz cx="9144000" cy="6858000" type="screen4x3"/>
  <p:notesSz cx="7010400" cy="9236075"/>
  <p:defaultTextStyle>
    <a:defPPr>
      <a:defRPr lang="en-US"/>
    </a:defPPr>
    <a:lvl1pPr algn="l" rtl="0" fontAlgn="base">
      <a:spcBef>
        <a:spcPct val="0"/>
      </a:spcBef>
      <a:spcAft>
        <a:spcPct val="0"/>
      </a:spcAft>
      <a:defRPr sz="2800" kern="1200">
        <a:solidFill>
          <a:schemeClr val="tx1"/>
        </a:solidFill>
        <a:latin typeface="Arial" charset="0"/>
        <a:ea typeface="+mn-ea"/>
        <a:cs typeface="+mn-cs"/>
      </a:defRPr>
    </a:lvl1pPr>
    <a:lvl2pPr marL="457200" algn="l" rtl="0" fontAlgn="base">
      <a:spcBef>
        <a:spcPct val="0"/>
      </a:spcBef>
      <a:spcAft>
        <a:spcPct val="0"/>
      </a:spcAft>
      <a:defRPr sz="2800" kern="1200">
        <a:solidFill>
          <a:schemeClr val="tx1"/>
        </a:solidFill>
        <a:latin typeface="Arial" charset="0"/>
        <a:ea typeface="+mn-ea"/>
        <a:cs typeface="+mn-cs"/>
      </a:defRPr>
    </a:lvl2pPr>
    <a:lvl3pPr marL="914400" algn="l" rtl="0" fontAlgn="base">
      <a:spcBef>
        <a:spcPct val="0"/>
      </a:spcBef>
      <a:spcAft>
        <a:spcPct val="0"/>
      </a:spcAft>
      <a:defRPr sz="2800" kern="1200">
        <a:solidFill>
          <a:schemeClr val="tx1"/>
        </a:solidFill>
        <a:latin typeface="Arial" charset="0"/>
        <a:ea typeface="+mn-ea"/>
        <a:cs typeface="+mn-cs"/>
      </a:defRPr>
    </a:lvl3pPr>
    <a:lvl4pPr marL="1371600" algn="l" rtl="0" fontAlgn="base">
      <a:spcBef>
        <a:spcPct val="0"/>
      </a:spcBef>
      <a:spcAft>
        <a:spcPct val="0"/>
      </a:spcAft>
      <a:defRPr sz="2800" kern="1200">
        <a:solidFill>
          <a:schemeClr val="tx1"/>
        </a:solidFill>
        <a:latin typeface="Arial" charset="0"/>
        <a:ea typeface="+mn-ea"/>
        <a:cs typeface="+mn-cs"/>
      </a:defRPr>
    </a:lvl4pPr>
    <a:lvl5pPr marL="1828800" algn="l" rtl="0" fontAlgn="base">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34694"/>
    <a:srgbClr val="ABDDFB"/>
    <a:srgbClr val="DDED13"/>
    <a:srgbClr val="EBDC15"/>
    <a:srgbClr val="C8DAE8"/>
    <a:srgbClr val="1A74B7"/>
    <a:srgbClr val="FFFF99"/>
    <a:srgbClr val="F3C135"/>
    <a:srgbClr val="EACB1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7" d="100"/>
          <a:sy n="67" d="100"/>
        </p:scale>
        <p:origin x="-2178" y="-96"/>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1" y="0"/>
            <a:ext cx="3038475" cy="4621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Arial" pitchFamily="34" charset="0"/>
              </a:defRPr>
            </a:lvl1pPr>
          </a:lstStyle>
          <a:p>
            <a:pPr>
              <a:defRPr/>
            </a:pPr>
            <a:endParaRPr lang="en-US" dirty="0"/>
          </a:p>
        </p:txBody>
      </p:sp>
      <p:sp>
        <p:nvSpPr>
          <p:cNvPr id="29699" name="Rectangle 3"/>
          <p:cNvSpPr>
            <a:spLocks noGrp="1" noChangeArrowheads="1"/>
          </p:cNvSpPr>
          <p:nvPr>
            <p:ph type="dt" sz="quarter" idx="1"/>
          </p:nvPr>
        </p:nvSpPr>
        <p:spPr bwMode="auto">
          <a:xfrm>
            <a:off x="3970339" y="0"/>
            <a:ext cx="3038475" cy="4621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Arial" pitchFamily="34" charset="0"/>
              </a:defRPr>
            </a:lvl1pPr>
          </a:lstStyle>
          <a:p>
            <a:pPr>
              <a:defRPr/>
            </a:pPr>
            <a:fld id="{0F537035-BB8D-447A-81A9-8A5B165BF75E}" type="datetime1">
              <a:rPr lang="en-US"/>
              <a:pPr>
                <a:defRPr/>
              </a:pPr>
              <a:t>7/18/2019</a:t>
            </a:fld>
            <a:endParaRPr lang="en-US" dirty="0"/>
          </a:p>
        </p:txBody>
      </p:sp>
      <p:sp>
        <p:nvSpPr>
          <p:cNvPr id="29700" name="Rectangle 4"/>
          <p:cNvSpPr>
            <a:spLocks noGrp="1" noChangeArrowheads="1"/>
          </p:cNvSpPr>
          <p:nvPr>
            <p:ph type="ftr" sz="quarter" idx="2"/>
          </p:nvPr>
        </p:nvSpPr>
        <p:spPr bwMode="auto">
          <a:xfrm>
            <a:off x="1" y="8772378"/>
            <a:ext cx="3038475" cy="4621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Arial" pitchFamily="34" charset="0"/>
              </a:defRPr>
            </a:lvl1pPr>
          </a:lstStyle>
          <a:p>
            <a:pPr>
              <a:defRPr/>
            </a:pPr>
            <a:endParaRPr lang="en-US" dirty="0"/>
          </a:p>
        </p:txBody>
      </p:sp>
      <p:sp>
        <p:nvSpPr>
          <p:cNvPr id="29701" name="Rectangle 5"/>
          <p:cNvSpPr>
            <a:spLocks noGrp="1" noChangeArrowheads="1"/>
          </p:cNvSpPr>
          <p:nvPr>
            <p:ph type="sldNum" sz="quarter" idx="3"/>
          </p:nvPr>
        </p:nvSpPr>
        <p:spPr bwMode="auto">
          <a:xfrm>
            <a:off x="3970339" y="8772378"/>
            <a:ext cx="3038475" cy="4621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atin typeface="Arial" pitchFamily="34" charset="0"/>
              </a:defRPr>
            </a:lvl1pPr>
          </a:lstStyle>
          <a:p>
            <a:pPr>
              <a:defRPr/>
            </a:pPr>
            <a:fld id="{91FE82C5-BE33-4A6F-BCD8-1BEFD6DC8A79}" type="slidenum">
              <a:rPr lang="en-US"/>
              <a:pPr>
                <a:defRPr/>
              </a:pPr>
              <a:t>‹#›</a:t>
            </a:fld>
            <a:endParaRPr lang="en-US" dirty="0"/>
          </a:p>
        </p:txBody>
      </p:sp>
    </p:spTree>
    <p:extLst>
      <p:ext uri="{BB962C8B-B14F-4D97-AF65-F5344CB8AC3E}">
        <p14:creationId xmlns:p14="http://schemas.microsoft.com/office/powerpoint/2010/main" val="31175789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1" y="0"/>
            <a:ext cx="3038475" cy="4621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defTabSz="931863">
              <a:defRPr sz="1200">
                <a:latin typeface="Arial" pitchFamily="34" charset="0"/>
              </a:defRPr>
            </a:lvl1pPr>
          </a:lstStyle>
          <a:p>
            <a:pPr>
              <a:defRPr/>
            </a:pPr>
            <a:endParaRPr lang="en-US" dirty="0"/>
          </a:p>
        </p:txBody>
      </p:sp>
      <p:sp>
        <p:nvSpPr>
          <p:cNvPr id="6147" name="Rectangle 3"/>
          <p:cNvSpPr>
            <a:spLocks noGrp="1" noChangeArrowheads="1"/>
          </p:cNvSpPr>
          <p:nvPr>
            <p:ph type="dt" idx="1"/>
          </p:nvPr>
        </p:nvSpPr>
        <p:spPr bwMode="auto">
          <a:xfrm>
            <a:off x="3970339" y="0"/>
            <a:ext cx="3038475" cy="462120"/>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lvl1pPr algn="r" defTabSz="931863">
              <a:defRPr sz="1200">
                <a:latin typeface="Arial" pitchFamily="34" charset="0"/>
              </a:defRPr>
            </a:lvl1pPr>
          </a:lstStyle>
          <a:p>
            <a:pPr>
              <a:defRPr/>
            </a:pPr>
            <a:fld id="{7221E03F-FD8B-40A9-8AD0-E174A4CB5BC5}" type="datetime1">
              <a:rPr lang="en-US"/>
              <a:pPr>
                <a:defRPr/>
              </a:pPr>
              <a:t>7/18/2019</a:t>
            </a:fld>
            <a:endParaRPr lang="en-US" dirty="0"/>
          </a:p>
        </p:txBody>
      </p:sp>
      <p:sp>
        <p:nvSpPr>
          <p:cNvPr id="15364" name="Rectangle 4"/>
          <p:cNvSpPr>
            <a:spLocks noGrp="1" noRot="1" noChangeAspect="1" noChangeArrowheads="1" noTextEdit="1"/>
          </p:cNvSpPr>
          <p:nvPr>
            <p:ph type="sldImg" idx="2"/>
          </p:nvPr>
        </p:nvSpPr>
        <p:spPr bwMode="auto">
          <a:xfrm>
            <a:off x="1195388" y="692150"/>
            <a:ext cx="4619625" cy="3463925"/>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1675" y="4387767"/>
            <a:ext cx="5607050" cy="4155919"/>
          </a:xfrm>
          <a:prstGeom prst="rect">
            <a:avLst/>
          </a:prstGeom>
          <a:noFill/>
          <a:ln w="9525">
            <a:noFill/>
            <a:miter lim="800000"/>
            <a:headEnd/>
            <a:tailEnd/>
          </a:ln>
        </p:spPr>
        <p:txBody>
          <a:bodyPr vert="horz" wrap="square" lIns="93177" tIns="46589" rIns="93177" bIns="46589"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1" y="8772378"/>
            <a:ext cx="3038475" cy="4621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defTabSz="931863">
              <a:defRPr sz="1200">
                <a:latin typeface="Arial" pitchFamily="34" charset="0"/>
              </a:defRPr>
            </a:lvl1pPr>
          </a:lstStyle>
          <a:p>
            <a:pPr>
              <a:defRPr/>
            </a:pPr>
            <a:endParaRPr lang="en-US" dirty="0"/>
          </a:p>
        </p:txBody>
      </p:sp>
      <p:sp>
        <p:nvSpPr>
          <p:cNvPr id="6151" name="Rectangle 7"/>
          <p:cNvSpPr>
            <a:spLocks noGrp="1" noChangeArrowheads="1"/>
          </p:cNvSpPr>
          <p:nvPr>
            <p:ph type="sldNum" sz="quarter" idx="5"/>
          </p:nvPr>
        </p:nvSpPr>
        <p:spPr bwMode="auto">
          <a:xfrm>
            <a:off x="3970339" y="8772378"/>
            <a:ext cx="3038475" cy="462120"/>
          </a:xfrm>
          <a:prstGeom prst="rect">
            <a:avLst/>
          </a:prstGeom>
          <a:noFill/>
          <a:ln w="9525">
            <a:noFill/>
            <a:miter lim="800000"/>
            <a:headEnd/>
            <a:tailEnd/>
          </a:ln>
        </p:spPr>
        <p:txBody>
          <a:bodyPr vert="horz" wrap="square" lIns="93177" tIns="46589" rIns="93177" bIns="46589" numCol="1" anchor="b" anchorCtr="0" compatLnSpc="1">
            <a:prstTxWarp prst="textNoShape">
              <a:avLst/>
            </a:prstTxWarp>
          </a:bodyPr>
          <a:lstStyle>
            <a:lvl1pPr algn="r" defTabSz="931863">
              <a:defRPr sz="1200">
                <a:latin typeface="Arial" pitchFamily="34" charset="0"/>
              </a:defRPr>
            </a:lvl1pPr>
          </a:lstStyle>
          <a:p>
            <a:pPr>
              <a:defRPr/>
            </a:pPr>
            <a:fld id="{17F61C83-EA71-48CD-A076-CAC929FDF57C}" type="slidenum">
              <a:rPr lang="en-US"/>
              <a:pPr>
                <a:defRPr/>
              </a:pPr>
              <a:t>‹#›</a:t>
            </a:fld>
            <a:endParaRPr lang="en-US" dirty="0"/>
          </a:p>
        </p:txBody>
      </p:sp>
    </p:spTree>
    <p:extLst>
      <p:ext uri="{BB962C8B-B14F-4D97-AF65-F5344CB8AC3E}">
        <p14:creationId xmlns:p14="http://schemas.microsoft.com/office/powerpoint/2010/main" val="3980143339"/>
      </p:ext>
    </p:extLst>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4"/>
          <p:cNvSpPr>
            <a:spLocks noChangeArrowheads="1"/>
          </p:cNvSpPr>
          <p:nvPr/>
        </p:nvSpPr>
        <p:spPr bwMode="auto">
          <a:xfrm flipV="1">
            <a:off x="457200" y="877888"/>
            <a:ext cx="8229600" cy="76200"/>
          </a:xfrm>
          <a:prstGeom prst="rect">
            <a:avLst/>
          </a:prstGeom>
          <a:gradFill rotWithShape="1">
            <a:gsLst>
              <a:gs pos="0">
                <a:srgbClr val="26468E"/>
              </a:gs>
              <a:gs pos="100000">
                <a:srgbClr val="F3C135"/>
              </a:gs>
            </a:gsLst>
            <a:lin ang="0" scaled="1"/>
          </a:gradFill>
          <a:ln w="9525">
            <a:noFill/>
            <a:miter lim="800000"/>
            <a:headEnd/>
            <a:tailEnd/>
          </a:ln>
          <a:effectLst/>
        </p:spPr>
        <p:txBody>
          <a:bodyPr wrap="none" anchor="ctr"/>
          <a:lstStyle/>
          <a:p>
            <a:pPr>
              <a:defRPr/>
            </a:pPr>
            <a:endParaRPr lang="en-US" dirty="0"/>
          </a:p>
        </p:txBody>
      </p:sp>
      <p:sp>
        <p:nvSpPr>
          <p:cNvPr id="24581" name="Rectangle 5"/>
          <p:cNvSpPr>
            <a:spLocks noGrp="1" noChangeArrowheads="1"/>
          </p:cNvSpPr>
          <p:nvPr>
            <p:ph type="ctrTitle"/>
          </p:nvPr>
        </p:nvSpPr>
        <p:spPr>
          <a:xfrm>
            <a:off x="685800" y="2130425"/>
            <a:ext cx="7772400" cy="1470025"/>
          </a:xfrm>
        </p:spPr>
        <p:txBody>
          <a:bodyPr/>
          <a:lstStyle>
            <a:lvl1pPr algn="ctr">
              <a:defRPr/>
            </a:lvl1pPr>
          </a:lstStyle>
          <a:p>
            <a:r>
              <a:rPr lang="en-US"/>
              <a:t>Click to edit Master title style</a:t>
            </a:r>
          </a:p>
        </p:txBody>
      </p:sp>
      <p:sp>
        <p:nvSpPr>
          <p:cNvPr id="24582" name="Rectangle 6"/>
          <p:cNvSpPr>
            <a:spLocks noGrp="1" noChangeArrowheads="1"/>
          </p:cNvSpPr>
          <p:nvPr>
            <p:ph type="subTitle" idx="1"/>
          </p:nvPr>
        </p:nvSpPr>
        <p:spPr>
          <a:xfrm>
            <a:off x="1371600" y="3886200"/>
            <a:ext cx="6477000" cy="457200"/>
          </a:xfrm>
        </p:spPr>
        <p:txBody>
          <a:bodyPr/>
          <a:lstStyle>
            <a:lvl1pPr marL="0" indent="0" algn="ctr">
              <a:buFontTx/>
              <a:buNone/>
              <a:defRPr sz="1800"/>
            </a:lvl1pPr>
          </a:lstStyle>
          <a:p>
            <a:r>
              <a:rPr lang="en-US"/>
              <a:t>Click to edit Master subtitle style</a:t>
            </a:r>
          </a:p>
        </p:txBody>
      </p:sp>
      <p:sp>
        <p:nvSpPr>
          <p:cNvPr id="9" name="Rectangle 23"/>
          <p:cNvSpPr>
            <a:spLocks noChangeArrowheads="1"/>
          </p:cNvSpPr>
          <p:nvPr userDrawn="1"/>
        </p:nvSpPr>
        <p:spPr bwMode="auto">
          <a:xfrm>
            <a:off x="398463" y="6643688"/>
            <a:ext cx="8516937" cy="147637"/>
          </a:xfrm>
          <a:prstGeom prst="rect">
            <a:avLst/>
          </a:prstGeom>
          <a:noFill/>
          <a:ln w="9525">
            <a:noFill/>
            <a:miter lim="800000"/>
            <a:headEnd/>
            <a:tailEnd/>
          </a:ln>
        </p:spPr>
        <p:txBody>
          <a:bodyPr lIns="0" tIns="0" rIns="0" bIns="0" anchor="ctr">
            <a:spAutoFit/>
          </a:bodyPr>
          <a:lstStyle/>
          <a:p>
            <a:pPr>
              <a:lnSpc>
                <a:spcPct val="80000"/>
              </a:lnSpc>
              <a:defRPr/>
            </a:pPr>
            <a:r>
              <a:rPr lang="en-US" sz="600" noProof="1">
                <a:solidFill>
                  <a:srgbClr val="8C8C8C"/>
                </a:solidFill>
                <a:latin typeface="Arial" pitchFamily="34" charset="0"/>
              </a:rPr>
              <a:t>© ALSTOM 201</a:t>
            </a:r>
            <a:r>
              <a:rPr lang="en-US" sz="600" dirty="0">
                <a:solidFill>
                  <a:srgbClr val="8C8C8C"/>
                </a:solidFill>
                <a:latin typeface="Arial" pitchFamily="34" charset="0"/>
              </a:rPr>
              <a:t>2</a:t>
            </a:r>
            <a:r>
              <a:rPr lang="en-US" sz="600" noProof="1">
                <a:solidFill>
                  <a:srgbClr val="8C8C8C"/>
                </a:solidFill>
                <a:latin typeface="Arial" pitchFamily="34" charset="0"/>
              </a:rPr>
              <a:t>. All rights reserved. Information contained in this document is indicative only. No representation or warranty is given or should be relied on that it is complete or correct or will apply to any particular project. This will depend on the technical and commercial circumstances. It is provided without liability and is subject to change without notice. Reproduction, use or disclosure to third parties, without express written authority, is strictly prohibited. </a:t>
            </a:r>
          </a:p>
        </p:txBody>
      </p:sp>
      <p:pic>
        <p:nvPicPr>
          <p:cNvPr id="1026" name="Picture 2" descr="cid:image005.png@01D173A8.1B4FA740"/>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24725" y="152400"/>
            <a:ext cx="1362075" cy="72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5"/>
          <p:cNvSpPr>
            <a:spLocks noGrp="1" noChangeArrowheads="1"/>
          </p:cNvSpPr>
          <p:nvPr>
            <p:ph type="title"/>
          </p:nvPr>
        </p:nvSpPr>
        <p:spPr bwMode="auto">
          <a:xfrm>
            <a:off x="381000" y="304800"/>
            <a:ext cx="65532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6"/>
          <p:cNvSpPr>
            <a:spLocks noGrp="1" noChangeArrowheads="1"/>
          </p:cNvSpPr>
          <p:nvPr>
            <p:ph type="body" idx="1"/>
          </p:nvPr>
        </p:nvSpPr>
        <p:spPr bwMode="auto">
          <a:xfrm>
            <a:off x="381000" y="1066800"/>
            <a:ext cx="82296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Tree>
  </p:cSld>
  <p:clrMap bg1="lt1" tx1="dk1" bg2="lt2" tx2="dk2" accent1="accent1" accent2="accent2" accent3="accent3" accent4="accent4" accent5="accent5" accent6="accent6" hlink="hlink" folHlink="folHlink"/>
  <p:sldLayoutIdLst>
    <p:sldLayoutId id="2147483685" r:id="rId1"/>
  </p:sldLayoutIdLst>
  <p:hf hdr="0"/>
  <p:txStyles>
    <p:titleStyle>
      <a:lvl1pPr algn="l" rtl="0" eaLnBrk="0" fontAlgn="base" hangingPunct="0">
        <a:spcBef>
          <a:spcPct val="0"/>
        </a:spcBef>
        <a:spcAft>
          <a:spcPct val="0"/>
        </a:spcAft>
        <a:defRPr sz="2800">
          <a:solidFill>
            <a:schemeClr val="tx2"/>
          </a:solidFill>
          <a:latin typeface="Arial" charset="0"/>
          <a:ea typeface="+mj-ea"/>
          <a:cs typeface="+mj-cs"/>
        </a:defRPr>
      </a:lvl1pPr>
      <a:lvl2pPr algn="l" rtl="0" eaLnBrk="0" fontAlgn="base" hangingPunct="0">
        <a:spcBef>
          <a:spcPct val="0"/>
        </a:spcBef>
        <a:spcAft>
          <a:spcPct val="0"/>
        </a:spcAft>
        <a:defRPr sz="2800">
          <a:solidFill>
            <a:schemeClr val="tx2"/>
          </a:solidFill>
          <a:latin typeface="Arial" charset="0"/>
        </a:defRPr>
      </a:lvl2pPr>
      <a:lvl3pPr algn="l" rtl="0" eaLnBrk="0" fontAlgn="base" hangingPunct="0">
        <a:spcBef>
          <a:spcPct val="0"/>
        </a:spcBef>
        <a:spcAft>
          <a:spcPct val="0"/>
        </a:spcAft>
        <a:defRPr sz="2800">
          <a:solidFill>
            <a:schemeClr val="tx2"/>
          </a:solidFill>
          <a:latin typeface="Arial" charset="0"/>
        </a:defRPr>
      </a:lvl3pPr>
      <a:lvl4pPr algn="l" rtl="0" eaLnBrk="0" fontAlgn="base" hangingPunct="0">
        <a:spcBef>
          <a:spcPct val="0"/>
        </a:spcBef>
        <a:spcAft>
          <a:spcPct val="0"/>
        </a:spcAft>
        <a:defRPr sz="2800">
          <a:solidFill>
            <a:schemeClr val="tx2"/>
          </a:solidFill>
          <a:latin typeface="Arial" charset="0"/>
        </a:defRPr>
      </a:lvl4pPr>
      <a:lvl5pPr algn="l" rtl="0" eaLnBrk="0" fontAlgn="base" hangingPunct="0">
        <a:spcBef>
          <a:spcPct val="0"/>
        </a:spcBef>
        <a:spcAft>
          <a:spcPct val="0"/>
        </a:spcAft>
        <a:defRPr sz="2800">
          <a:solidFill>
            <a:schemeClr val="tx2"/>
          </a:solidFill>
          <a:latin typeface="Arial" charset="0"/>
        </a:defRPr>
      </a:lvl5pPr>
      <a:lvl6pPr marL="457200" algn="l" rtl="0" fontAlgn="base">
        <a:spcBef>
          <a:spcPct val="0"/>
        </a:spcBef>
        <a:spcAft>
          <a:spcPct val="0"/>
        </a:spcAft>
        <a:defRPr sz="2800">
          <a:solidFill>
            <a:schemeClr val="tx2"/>
          </a:solidFill>
          <a:latin typeface="Arial" charset="0"/>
        </a:defRPr>
      </a:lvl6pPr>
      <a:lvl7pPr marL="914400" algn="l" rtl="0" fontAlgn="base">
        <a:spcBef>
          <a:spcPct val="0"/>
        </a:spcBef>
        <a:spcAft>
          <a:spcPct val="0"/>
        </a:spcAft>
        <a:defRPr sz="2800">
          <a:solidFill>
            <a:schemeClr val="tx2"/>
          </a:solidFill>
          <a:latin typeface="Arial" charset="0"/>
        </a:defRPr>
      </a:lvl7pPr>
      <a:lvl8pPr marL="1371600" algn="l" rtl="0" fontAlgn="base">
        <a:spcBef>
          <a:spcPct val="0"/>
        </a:spcBef>
        <a:spcAft>
          <a:spcPct val="0"/>
        </a:spcAft>
        <a:defRPr sz="2800">
          <a:solidFill>
            <a:schemeClr val="tx2"/>
          </a:solidFill>
          <a:latin typeface="Arial" charset="0"/>
        </a:defRPr>
      </a:lvl8pPr>
      <a:lvl9pPr marL="1828800" algn="l" rtl="0" fontAlgn="base">
        <a:spcBef>
          <a:spcPct val="0"/>
        </a:spcBef>
        <a:spcAft>
          <a:spcPct val="0"/>
        </a:spcAft>
        <a:defRPr sz="2800">
          <a:solidFill>
            <a:schemeClr val="tx2"/>
          </a:solidFill>
          <a:latin typeface="Arial" charset="0"/>
        </a:defRPr>
      </a:lvl9pPr>
    </p:titleStyle>
    <p:bodyStyle>
      <a:lvl1pPr marL="342900" indent="-342900" algn="l" rtl="0" eaLnBrk="0" fontAlgn="base" hangingPunct="0">
        <a:spcBef>
          <a:spcPct val="20000"/>
        </a:spcBef>
        <a:spcAft>
          <a:spcPct val="0"/>
        </a:spcAft>
        <a:buChar char="•"/>
        <a:defRPr sz="2000">
          <a:solidFill>
            <a:schemeClr val="tx1"/>
          </a:solidFill>
          <a:latin typeface="Arial" charset="0"/>
          <a:ea typeface="+mn-ea"/>
          <a:cs typeface="+mn-cs"/>
        </a:defRPr>
      </a:lvl1pPr>
      <a:lvl2pPr marL="742950" indent="-285750" algn="l" rtl="0" eaLnBrk="0" fontAlgn="base" hangingPunct="0">
        <a:spcBef>
          <a:spcPct val="20000"/>
        </a:spcBef>
        <a:spcAft>
          <a:spcPct val="0"/>
        </a:spcAft>
        <a:buChar char="–"/>
        <a:defRPr sz="2000">
          <a:solidFill>
            <a:schemeClr val="tx1"/>
          </a:solidFill>
          <a:latin typeface="Arial" charset="0"/>
        </a:defRPr>
      </a:lvl2pPr>
      <a:lvl3pPr marL="1143000" indent="-228600" algn="l" rtl="0" eaLnBrk="0" fontAlgn="base" hangingPunct="0">
        <a:spcBef>
          <a:spcPct val="20000"/>
        </a:spcBef>
        <a:spcAft>
          <a:spcPct val="0"/>
        </a:spcAft>
        <a:buChar char="•"/>
        <a:defRPr sz="1600">
          <a:solidFill>
            <a:schemeClr val="tx1"/>
          </a:solidFill>
          <a:latin typeface="Arial" charset="0"/>
        </a:defRPr>
      </a:lvl3pPr>
      <a:lvl4pPr marL="1600200" indent="-228600" algn="l" rtl="0" eaLnBrk="0" fontAlgn="base" hangingPunct="0">
        <a:spcBef>
          <a:spcPct val="20000"/>
        </a:spcBef>
        <a:spcAft>
          <a:spcPct val="0"/>
        </a:spcAft>
        <a:buChar char="–"/>
        <a:defRPr sz="1600">
          <a:solidFill>
            <a:schemeClr val="tx1"/>
          </a:solidFill>
          <a:latin typeface="Arial" charset="0"/>
        </a:defRPr>
      </a:lvl4pPr>
      <a:lvl5pPr marL="2057400" indent="-228600" algn="l" rtl="0" eaLnBrk="0" fontAlgn="base" hangingPunct="0">
        <a:spcBef>
          <a:spcPct val="20000"/>
        </a:spcBef>
        <a:spcAft>
          <a:spcPct val="0"/>
        </a:spcAft>
        <a:buChar char="»"/>
        <a:defRPr sz="1600">
          <a:solidFill>
            <a:schemeClr val="tx1"/>
          </a:solidFill>
          <a:latin typeface="Arial" charset="0"/>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7" name="Rectangle 4"/>
          <p:cNvSpPr>
            <a:spLocks noGrp="1" noChangeArrowheads="1"/>
          </p:cNvSpPr>
          <p:nvPr>
            <p:ph type="ctrTitle"/>
          </p:nvPr>
        </p:nvSpPr>
        <p:spPr>
          <a:xfrm>
            <a:off x="685800" y="2286000"/>
            <a:ext cx="7772400" cy="990600"/>
          </a:xfrm>
        </p:spPr>
        <p:txBody>
          <a:bodyPr/>
          <a:lstStyle/>
          <a:p>
            <a:pPr eaLnBrk="1" hangingPunct="1"/>
            <a:r>
              <a:rPr lang="en-US" sz="3600" dirty="0" smtClean="0"/>
              <a:t>Supplier ITPs Submittal </a:t>
            </a:r>
            <a:r>
              <a:rPr lang="en-US" sz="3600" dirty="0" smtClean="0">
                <a:solidFill>
                  <a:schemeClr val="accent4"/>
                </a:solidFill>
              </a:rPr>
              <a:t>Requirements</a:t>
            </a:r>
            <a:r>
              <a:rPr lang="en-US" sz="3600" dirty="0" smtClean="0"/>
              <a:t> </a:t>
            </a:r>
            <a:br>
              <a:rPr lang="en-US" sz="3600" dirty="0" smtClean="0"/>
            </a:br>
            <a:r>
              <a:rPr lang="en-US" sz="3600" dirty="0"/>
              <a:t/>
            </a:r>
            <a:br>
              <a:rPr lang="en-US" sz="3600" dirty="0"/>
            </a:br>
            <a:r>
              <a:rPr lang="en-US" sz="1200" dirty="0" smtClean="0">
                <a:solidFill>
                  <a:schemeClr val="accent4"/>
                </a:solidFill>
              </a:rPr>
              <a:t>Initial release: Nov. 9, 2018  Rev A</a:t>
            </a:r>
            <a:br>
              <a:rPr lang="en-US" sz="1200" dirty="0" smtClean="0">
                <a:solidFill>
                  <a:schemeClr val="accent4"/>
                </a:solidFill>
              </a:rPr>
            </a:br>
            <a:r>
              <a:rPr lang="en-US" sz="1200" dirty="0" smtClean="0">
                <a:solidFill>
                  <a:schemeClr val="accent4"/>
                </a:solidFill>
              </a:rPr>
              <a:t>Updated: </a:t>
            </a:r>
            <a:r>
              <a:rPr lang="en-US" sz="1200" smtClean="0">
                <a:solidFill>
                  <a:schemeClr val="accent4"/>
                </a:solidFill>
              </a:rPr>
              <a:t>July </a:t>
            </a:r>
            <a:r>
              <a:rPr lang="en-US" sz="1200" smtClean="0">
                <a:solidFill>
                  <a:schemeClr val="accent4"/>
                </a:solidFill>
              </a:rPr>
              <a:t>17, </a:t>
            </a:r>
            <a:r>
              <a:rPr lang="en-US" sz="1200" dirty="0" smtClean="0">
                <a:solidFill>
                  <a:schemeClr val="accent4"/>
                </a:solidFill>
              </a:rPr>
              <a:t>2019  </a:t>
            </a:r>
            <a:r>
              <a:rPr lang="en-US" sz="1200" smtClean="0">
                <a:solidFill>
                  <a:schemeClr val="accent4"/>
                </a:solidFill>
              </a:rPr>
              <a:t>Rev </a:t>
            </a:r>
            <a:r>
              <a:rPr lang="en-US" sz="1200" smtClean="0">
                <a:solidFill>
                  <a:schemeClr val="accent4"/>
                </a:solidFill>
              </a:rPr>
              <a:t>C</a:t>
            </a:r>
            <a:endParaRPr lang="en-US" sz="1200" dirty="0" smtClean="0">
              <a:solidFill>
                <a:schemeClr val="accent4"/>
              </a:solidFill>
            </a:endParaRPr>
          </a:p>
        </p:txBody>
      </p:sp>
      <p:pic>
        <p:nvPicPr>
          <p:cNvPr id="3079" name="Picture 6"/>
          <p:cNvPicPr>
            <a:picLocks noChangeArrowheads="1"/>
          </p:cNvPicPr>
          <p:nvPr/>
        </p:nvPicPr>
        <p:blipFill>
          <a:blip r:embed="rId3" cstate="print"/>
          <a:srcRect/>
          <a:stretch>
            <a:fillRect/>
          </a:stretch>
        </p:blipFill>
        <p:spPr bwMode="auto">
          <a:xfrm>
            <a:off x="1143000" y="4343400"/>
            <a:ext cx="2057400" cy="1462088"/>
          </a:xfrm>
          <a:prstGeom prst="rect">
            <a:avLst/>
          </a:prstGeom>
          <a:noFill/>
          <a:ln w="9525">
            <a:noFill/>
            <a:miter lim="800000"/>
            <a:headEnd/>
            <a:tailEnd/>
          </a:ln>
        </p:spPr>
      </p:pic>
      <p:pic>
        <p:nvPicPr>
          <p:cNvPr id="3080" name="Picture 7" descr="501F S2V Product View 4385"/>
          <p:cNvPicPr>
            <a:picLocks noChangeArrowheads="1"/>
          </p:cNvPicPr>
          <p:nvPr/>
        </p:nvPicPr>
        <p:blipFill>
          <a:blip r:embed="rId4" cstate="print"/>
          <a:srcRect/>
          <a:stretch>
            <a:fillRect/>
          </a:stretch>
        </p:blipFill>
        <p:spPr bwMode="auto">
          <a:xfrm>
            <a:off x="3505200" y="4343400"/>
            <a:ext cx="2057400" cy="1463675"/>
          </a:xfrm>
          <a:prstGeom prst="rect">
            <a:avLst/>
          </a:prstGeom>
          <a:noFill/>
          <a:ln w="9525">
            <a:noFill/>
            <a:miter lim="800000"/>
            <a:headEnd/>
            <a:tailEnd/>
          </a:ln>
        </p:spPr>
      </p:pic>
      <p:pic>
        <p:nvPicPr>
          <p:cNvPr id="3081" name="Picture 8"/>
          <p:cNvPicPr preferRelativeResize="0">
            <a:picLocks noChangeArrowheads="1"/>
          </p:cNvPicPr>
          <p:nvPr/>
        </p:nvPicPr>
        <p:blipFill>
          <a:blip r:embed="rId5" cstate="print"/>
          <a:srcRect/>
          <a:stretch>
            <a:fillRect/>
          </a:stretch>
        </p:blipFill>
        <p:spPr bwMode="auto">
          <a:xfrm>
            <a:off x="5867400" y="4343400"/>
            <a:ext cx="2057400" cy="14620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6096000" cy="400110"/>
          </a:xfrm>
          <a:prstGeom prst="rect">
            <a:avLst/>
          </a:prstGeom>
          <a:noFill/>
        </p:spPr>
        <p:txBody>
          <a:bodyPr wrap="square" rtlCol="0">
            <a:spAutoFit/>
          </a:bodyPr>
          <a:lstStyle/>
          <a:p>
            <a:r>
              <a:rPr lang="en-US" sz="2000" dirty="0" smtClean="0"/>
              <a:t>Qualification Information</a:t>
            </a:r>
            <a:endParaRPr lang="en-US" sz="2000" dirty="0"/>
          </a:p>
        </p:txBody>
      </p:sp>
      <p:sp>
        <p:nvSpPr>
          <p:cNvPr id="8" name="TextBox 7"/>
          <p:cNvSpPr txBox="1"/>
          <p:nvPr/>
        </p:nvSpPr>
        <p:spPr>
          <a:xfrm>
            <a:off x="381000" y="3962400"/>
            <a:ext cx="8458200" cy="1415772"/>
          </a:xfrm>
          <a:prstGeom prst="rect">
            <a:avLst/>
          </a:prstGeom>
          <a:noFill/>
          <a:ln>
            <a:solidFill>
              <a:srgbClr val="FF0000"/>
            </a:solidFill>
          </a:ln>
        </p:spPr>
        <p:txBody>
          <a:bodyPr wrap="square" rtlCol="0">
            <a:spAutoFit/>
          </a:bodyPr>
          <a:lstStyle/>
          <a:p>
            <a:pPr lvl="1"/>
            <a:r>
              <a:rPr lang="en-US" sz="1600" dirty="0" smtClean="0"/>
              <a:t>1. Inspection &amp; Test Plan</a:t>
            </a:r>
          </a:p>
          <a:p>
            <a:pPr marL="742950" lvl="1" indent="-285750">
              <a:buFontTx/>
              <a:buChar char="-"/>
            </a:pPr>
            <a:r>
              <a:rPr lang="en-US" sz="1400" dirty="0" smtClean="0"/>
              <a:t>No.: </a:t>
            </a:r>
            <a:r>
              <a:rPr lang="en-US" sz="1400" dirty="0"/>
              <a:t>T</a:t>
            </a:r>
            <a:r>
              <a:rPr lang="en-US" sz="1400" dirty="0" smtClean="0"/>
              <a:t>he sequence of operations or qualification requirements needed for approval. </a:t>
            </a:r>
          </a:p>
          <a:p>
            <a:pPr marL="742950" lvl="1" indent="-285750">
              <a:buFontTx/>
              <a:buChar char="-"/>
            </a:pPr>
            <a:r>
              <a:rPr lang="en-US" sz="1400" dirty="0" smtClean="0"/>
              <a:t>Description: of the qualification needed.</a:t>
            </a:r>
          </a:p>
          <a:p>
            <a:pPr marL="742950" lvl="1" indent="-285750">
              <a:buFontTx/>
              <a:buChar char="-"/>
            </a:pPr>
            <a:r>
              <a:rPr lang="en-US" sz="1400" dirty="0" smtClean="0"/>
              <a:t>Reference Document: Specification to meet in order to become qualified.</a:t>
            </a:r>
            <a:endParaRPr lang="en-US" sz="1400" dirty="0"/>
          </a:p>
          <a:p>
            <a:pPr marL="742950" lvl="1" indent="-285750">
              <a:buFontTx/>
              <a:buChar char="-"/>
            </a:pPr>
            <a:r>
              <a:rPr lang="en-US" sz="1400" dirty="0" smtClean="0"/>
              <a:t>Note: When a PSM Specification is listed in the I&amp;T plan and it is not on the drawing, the flow down requirement originates with the governing specification PSM 500 &amp; PSM 210.</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9599" y="1447800"/>
            <a:ext cx="5605096"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a:off x="3087029" y="1524000"/>
            <a:ext cx="533400" cy="1524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624271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6096000" cy="400110"/>
          </a:xfrm>
          <a:prstGeom prst="rect">
            <a:avLst/>
          </a:prstGeom>
          <a:noFill/>
        </p:spPr>
        <p:txBody>
          <a:bodyPr wrap="square" rtlCol="0">
            <a:spAutoFit/>
          </a:bodyPr>
          <a:lstStyle/>
          <a:p>
            <a:r>
              <a:rPr lang="en-US" sz="2000" dirty="0" smtClean="0"/>
              <a:t>Qualification Information</a:t>
            </a:r>
            <a:endParaRPr lang="en-US" sz="2000" dirty="0"/>
          </a:p>
        </p:txBody>
      </p:sp>
      <p:sp>
        <p:nvSpPr>
          <p:cNvPr id="8" name="TextBox 7"/>
          <p:cNvSpPr txBox="1"/>
          <p:nvPr/>
        </p:nvSpPr>
        <p:spPr>
          <a:xfrm>
            <a:off x="422744" y="3390900"/>
            <a:ext cx="8458200" cy="3200876"/>
          </a:xfrm>
          <a:prstGeom prst="rect">
            <a:avLst/>
          </a:prstGeom>
          <a:noFill/>
        </p:spPr>
        <p:txBody>
          <a:bodyPr wrap="square" rtlCol="0">
            <a:spAutoFit/>
          </a:bodyPr>
          <a:lstStyle/>
          <a:p>
            <a:pPr lvl="1"/>
            <a:r>
              <a:rPr lang="en-US" sz="1600" dirty="0" smtClean="0"/>
              <a:t>2. Qualification Status</a:t>
            </a:r>
          </a:p>
          <a:p>
            <a:pPr lvl="1"/>
            <a:r>
              <a:rPr lang="en-US" sz="1400" dirty="0" smtClean="0"/>
              <a:t>This area is managed by the supplier and PSM in order to understand what is required in the Qualification process.</a:t>
            </a:r>
            <a:endParaRPr lang="en-US" sz="1400" dirty="0"/>
          </a:p>
          <a:p>
            <a:pPr marL="285750" indent="-285750">
              <a:buFontTx/>
              <a:buChar char="-"/>
            </a:pPr>
            <a:r>
              <a:rPr lang="en-US" sz="1400" dirty="0" smtClean="0"/>
              <a:t>FAIR: Section shows Requirement and % or Qty to be produced for a FAIR.</a:t>
            </a:r>
          </a:p>
          <a:p>
            <a:pPr marL="285750" indent="-285750">
              <a:buFontTx/>
              <a:buChar char="-"/>
            </a:pPr>
            <a:r>
              <a:rPr lang="en-US" sz="1400" dirty="0" smtClean="0"/>
              <a:t>Conditional Qualification: used after FAIR parts has been in controlled and approved. </a:t>
            </a:r>
          </a:p>
          <a:p>
            <a:pPr marL="285750" indent="-285750">
              <a:buFontTx/>
              <a:buChar char="-"/>
            </a:pPr>
            <a:r>
              <a:rPr lang="en-US" sz="1200" dirty="0" smtClean="0"/>
              <a:t>(Conditional Qualification is used to dial in the process after the first lot, but prior to Production).</a:t>
            </a:r>
            <a:endParaRPr lang="en-US" sz="1200" dirty="0"/>
          </a:p>
          <a:p>
            <a:pPr marL="285750" indent="-285750">
              <a:buFontTx/>
              <a:buChar char="-"/>
            </a:pPr>
            <a:r>
              <a:rPr lang="en-US" sz="1400" dirty="0" smtClean="0"/>
              <a:t>Production- Requirements have been approved and ready for full production.</a:t>
            </a:r>
          </a:p>
          <a:p>
            <a:pPr marL="342900" indent="-342900">
              <a:buFont typeface="Arial" panose="020B0604020202020204" pitchFamily="34" charset="0"/>
              <a:buChar char="•"/>
            </a:pPr>
            <a:endParaRPr lang="en-US" sz="1400" dirty="0"/>
          </a:p>
          <a:p>
            <a:pPr lvl="2"/>
            <a:r>
              <a:rPr lang="en-US" sz="1400" dirty="0" smtClean="0"/>
              <a:t>* QR</a:t>
            </a:r>
            <a:r>
              <a:rPr lang="en-US" sz="1400" dirty="0"/>
              <a:t>: Quality Record Information to be recorded</a:t>
            </a:r>
          </a:p>
          <a:p>
            <a:pPr lvl="2"/>
            <a:r>
              <a:rPr lang="en-US" sz="1400" dirty="0" smtClean="0"/>
              <a:t>* </a:t>
            </a:r>
            <a:r>
              <a:rPr lang="en-US" sz="1400" dirty="0"/>
              <a:t>H: Hold Point are used to Hold product until further noticed example waiting for test results.</a:t>
            </a:r>
          </a:p>
          <a:p>
            <a:pPr lvl="2"/>
            <a:r>
              <a:rPr lang="en-US" sz="1400" dirty="0" smtClean="0"/>
              <a:t>* </a:t>
            </a:r>
            <a:r>
              <a:rPr lang="en-US" sz="1400" dirty="0"/>
              <a:t>W: Witness Point are used in order to witness a </a:t>
            </a:r>
            <a:r>
              <a:rPr lang="en-US" sz="1400" dirty="0" smtClean="0"/>
              <a:t>process by PSM or Representative.</a:t>
            </a:r>
          </a:p>
          <a:p>
            <a:r>
              <a:rPr lang="en-US" sz="1400" dirty="0" smtClean="0"/>
              <a:t>(Qualification Status starts by developing the FAIR parts needed to understand if the supplier has the capability. Then, it moves to Conditional Qualification where parts are produced in order to dial in the process. Once Conditional approval has been granted full production and the process is locked in)</a:t>
            </a:r>
            <a:endParaRPr lang="en-US" sz="2000" dirty="0"/>
          </a:p>
        </p:txBody>
      </p:sp>
      <p:grpSp>
        <p:nvGrpSpPr>
          <p:cNvPr id="3" name="Group 2"/>
          <p:cNvGrpSpPr/>
          <p:nvPr/>
        </p:nvGrpSpPr>
        <p:grpSpPr>
          <a:xfrm>
            <a:off x="0" y="1000033"/>
            <a:ext cx="9067800" cy="2390867"/>
            <a:chOff x="0" y="1000033"/>
            <a:chExt cx="9067800" cy="2390867"/>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00033"/>
              <a:ext cx="9067800" cy="2390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886200" y="1000033"/>
              <a:ext cx="3200400" cy="239086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5014548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6096000" cy="400110"/>
          </a:xfrm>
          <a:prstGeom prst="rect">
            <a:avLst/>
          </a:prstGeom>
          <a:noFill/>
        </p:spPr>
        <p:txBody>
          <a:bodyPr wrap="square" rtlCol="0">
            <a:spAutoFit/>
          </a:bodyPr>
          <a:lstStyle/>
          <a:p>
            <a:r>
              <a:rPr lang="en-US" sz="2000" dirty="0" smtClean="0"/>
              <a:t>Qualification Information</a:t>
            </a:r>
            <a:endParaRPr lang="en-US" sz="2000" dirty="0"/>
          </a:p>
        </p:txBody>
      </p:sp>
      <p:sp>
        <p:nvSpPr>
          <p:cNvPr id="8" name="TextBox 7"/>
          <p:cNvSpPr txBox="1"/>
          <p:nvPr/>
        </p:nvSpPr>
        <p:spPr>
          <a:xfrm>
            <a:off x="228600" y="3769377"/>
            <a:ext cx="8458200" cy="2062103"/>
          </a:xfrm>
          <a:prstGeom prst="rect">
            <a:avLst/>
          </a:prstGeom>
          <a:noFill/>
        </p:spPr>
        <p:txBody>
          <a:bodyPr wrap="square" rtlCol="0">
            <a:spAutoFit/>
          </a:bodyPr>
          <a:lstStyle/>
          <a:p>
            <a:pPr lvl="1"/>
            <a:r>
              <a:rPr lang="en-US" sz="1600" dirty="0" smtClean="0"/>
              <a:t>3. Quality Record </a:t>
            </a:r>
            <a:endParaRPr lang="en-US" sz="1600" dirty="0"/>
          </a:p>
          <a:p>
            <a:pPr marL="742950" lvl="1" indent="-285750">
              <a:buFontTx/>
              <a:buChar char="-"/>
            </a:pPr>
            <a:r>
              <a:rPr lang="en-US" sz="1400" dirty="0" smtClean="0"/>
              <a:t>Quality record Type; type of document or record used for approval to document qualification or process approval.</a:t>
            </a:r>
          </a:p>
          <a:p>
            <a:pPr marL="742950" lvl="1" indent="-285750">
              <a:buFontTx/>
              <a:buChar char="-"/>
            </a:pPr>
            <a:r>
              <a:rPr lang="en-US" sz="1400" dirty="0" smtClean="0"/>
              <a:t>Q-Record Number or confirmation: approval number of quality record type or stamp of approval (meaning the Qualification or Process number has been approved and meets the requirement.</a:t>
            </a:r>
          </a:p>
          <a:p>
            <a:pPr marL="742950" lvl="1" indent="-285750">
              <a:buFontTx/>
              <a:buChar char="-"/>
            </a:pPr>
            <a:endParaRPr lang="en-US" sz="1400" dirty="0" smtClean="0"/>
          </a:p>
          <a:p>
            <a:pPr marL="742950" lvl="1" indent="-285750">
              <a:buFontTx/>
              <a:buChar char="-"/>
            </a:pPr>
            <a:r>
              <a:rPr lang="en-US" sz="1400" dirty="0" smtClean="0"/>
              <a:t>Note: </a:t>
            </a:r>
            <a:r>
              <a:rPr lang="en-US" sz="1400" dirty="0" smtClean="0">
                <a:solidFill>
                  <a:srgbClr val="FF0000"/>
                </a:solidFill>
              </a:rPr>
              <a:t>Once qualified, providing the objective evidence of compliance is critical. Most documentation in this category have control numbers.  Please provide the control number in the area provided. Test and Lab reports must be provided with the package upon submittal to PSM.</a:t>
            </a:r>
            <a:endParaRPr lang="en-US" sz="2000" dirty="0">
              <a:solidFill>
                <a:srgbClr val="FF0000"/>
              </a:solidFill>
            </a:endParaRPr>
          </a:p>
        </p:txBody>
      </p:sp>
      <p:grpSp>
        <p:nvGrpSpPr>
          <p:cNvPr id="5" name="Group 4"/>
          <p:cNvGrpSpPr/>
          <p:nvPr/>
        </p:nvGrpSpPr>
        <p:grpSpPr>
          <a:xfrm>
            <a:off x="152400" y="1066800"/>
            <a:ext cx="8839200" cy="2390867"/>
            <a:chOff x="0" y="1066800"/>
            <a:chExt cx="9067800" cy="2390867"/>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66800"/>
              <a:ext cx="9067800" cy="2390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7086600" y="1066800"/>
              <a:ext cx="1981200" cy="239086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375422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6096000" cy="400110"/>
          </a:xfrm>
          <a:prstGeom prst="rect">
            <a:avLst/>
          </a:prstGeom>
          <a:noFill/>
        </p:spPr>
        <p:txBody>
          <a:bodyPr wrap="square" rtlCol="0">
            <a:spAutoFit/>
          </a:bodyPr>
          <a:lstStyle/>
          <a:p>
            <a:r>
              <a:rPr lang="en-US" sz="2000" dirty="0" smtClean="0"/>
              <a:t>Qualification Req. EXAMPLES</a:t>
            </a:r>
            <a:endParaRPr lang="en-US" sz="2000" dirty="0"/>
          </a:p>
        </p:txBody>
      </p:sp>
      <p:sp>
        <p:nvSpPr>
          <p:cNvPr id="8" name="TextBox 7"/>
          <p:cNvSpPr txBox="1"/>
          <p:nvPr/>
        </p:nvSpPr>
        <p:spPr>
          <a:xfrm>
            <a:off x="180975" y="3124201"/>
            <a:ext cx="8458200" cy="3616375"/>
          </a:xfrm>
          <a:prstGeom prst="rect">
            <a:avLst/>
          </a:prstGeom>
          <a:noFill/>
        </p:spPr>
        <p:txBody>
          <a:bodyPr wrap="square" rtlCol="0">
            <a:spAutoFit/>
          </a:bodyPr>
          <a:lstStyle/>
          <a:p>
            <a:pPr lvl="1"/>
            <a:r>
              <a:rPr lang="en-US" sz="1600" dirty="0" smtClean="0"/>
              <a:t>Examples on 3 different qualification Highlighted in red.</a:t>
            </a:r>
          </a:p>
          <a:p>
            <a:pPr lvl="1"/>
            <a:r>
              <a:rPr lang="en-US" sz="1100" dirty="0" smtClean="0"/>
              <a:t>No: 10</a:t>
            </a:r>
          </a:p>
          <a:p>
            <a:pPr lvl="1"/>
            <a:r>
              <a:rPr lang="en-US" sz="1100" dirty="0" smtClean="0"/>
              <a:t>Description: Casting Process Qualification. </a:t>
            </a:r>
          </a:p>
          <a:p>
            <a:pPr lvl="1"/>
            <a:r>
              <a:rPr lang="en-US" sz="1100" dirty="0" smtClean="0"/>
              <a:t>Reference Document: PSM 200 / PSM 354 (Supplier must follow this specification in order to be qualified for this process. </a:t>
            </a:r>
            <a:r>
              <a:rPr lang="en-US" sz="1100" dirty="0" smtClean="0">
                <a:solidFill>
                  <a:srgbClr val="FF0000"/>
                </a:solidFill>
              </a:rPr>
              <a:t>Qualification data must be submitted to PSM Process Engineering for review and approval. A PAR document ( Form 000123) and associated control number will be provided to the supplier. It is this PAR Number that must be recorded.</a:t>
            </a:r>
          </a:p>
          <a:p>
            <a:pPr lvl="1"/>
            <a:r>
              <a:rPr lang="en-US" sz="1200" dirty="0" smtClean="0"/>
              <a:t>	</a:t>
            </a:r>
            <a:r>
              <a:rPr lang="en-US" sz="1100" dirty="0" smtClean="0"/>
              <a:t>FAIR</a:t>
            </a:r>
          </a:p>
          <a:p>
            <a:pPr marL="1200150" lvl="2" indent="-285750">
              <a:buFontTx/>
              <a:buChar char="-"/>
            </a:pPr>
            <a:r>
              <a:rPr lang="en-US" sz="1100" dirty="0" smtClean="0"/>
              <a:t>Rqtm “H / QR” % or Qty “100%” </a:t>
            </a:r>
          </a:p>
          <a:p>
            <a:pPr lvl="2"/>
            <a:r>
              <a:rPr lang="en-US" sz="1100" dirty="0" smtClean="0"/>
              <a:t>Meaning: In </a:t>
            </a:r>
            <a:r>
              <a:rPr lang="en-US" sz="1100" dirty="0"/>
              <a:t>the </a:t>
            </a:r>
            <a:r>
              <a:rPr lang="en-US" sz="1100" dirty="0" smtClean="0"/>
              <a:t>FAIR </a:t>
            </a:r>
            <a:r>
              <a:rPr lang="en-US" sz="1100" dirty="0"/>
              <a:t>phase there is Hold </a:t>
            </a:r>
            <a:r>
              <a:rPr lang="en-US" sz="1100" dirty="0" smtClean="0"/>
              <a:t>meaning PSM will need to verify the pilot parts and </a:t>
            </a:r>
            <a:r>
              <a:rPr lang="en-US" sz="1100" dirty="0"/>
              <a:t>a Quality Record that must be </a:t>
            </a:r>
            <a:r>
              <a:rPr lang="en-US" sz="1100" dirty="0" smtClean="0"/>
              <a:t>used for recording 100% of inspection.</a:t>
            </a:r>
          </a:p>
          <a:p>
            <a:pPr lvl="2"/>
            <a:endParaRPr lang="en-US" sz="1100" dirty="0"/>
          </a:p>
          <a:p>
            <a:pPr lvl="1"/>
            <a:r>
              <a:rPr lang="en-US" sz="1100" dirty="0" smtClean="0"/>
              <a:t>	QPR/VPR:</a:t>
            </a:r>
          </a:p>
          <a:p>
            <a:pPr marL="1200150" lvl="2" indent="-285750">
              <a:buFontTx/>
              <a:buChar char="-"/>
            </a:pPr>
            <a:r>
              <a:rPr lang="en-US" sz="1100" dirty="0" smtClean="0"/>
              <a:t>Rqtm “QR” </a:t>
            </a:r>
          </a:p>
          <a:p>
            <a:pPr marL="1200150" lvl="2" indent="-285750">
              <a:buFontTx/>
              <a:buChar char="-"/>
            </a:pPr>
            <a:r>
              <a:rPr lang="en-US" sz="1100" dirty="0" smtClean="0"/>
              <a:t>% or Qty “As req’d”</a:t>
            </a:r>
          </a:p>
          <a:p>
            <a:pPr lvl="2"/>
            <a:r>
              <a:rPr lang="en-US" sz="1100" dirty="0" smtClean="0"/>
              <a:t>Meaning: in the VPR Phase, a Quality Record must be used in order to record the inspection results and As req’d the quantity to be inspected. </a:t>
            </a:r>
            <a:r>
              <a:rPr lang="en-US" sz="1100" b="1" dirty="0" smtClean="0"/>
              <a:t>This information is communicated to the Supplier via the FM000254  Approval form.</a:t>
            </a:r>
          </a:p>
          <a:p>
            <a:pPr lvl="2"/>
            <a:endParaRPr lang="en-US" sz="1100" dirty="0"/>
          </a:p>
          <a:p>
            <a:pPr lvl="2"/>
            <a:r>
              <a:rPr lang="en-US" sz="1100" dirty="0" smtClean="0"/>
              <a:t>Quality Record type states the type of document needed and Q-Record indicates to add approval number or stamp number of approver in that column.     ( Example Employee Number)</a:t>
            </a:r>
            <a:endParaRPr lang="en-US" sz="1100" b="1" u="sng" dirty="0" smtClean="0">
              <a:solidFill>
                <a:srgbClr val="FF0000"/>
              </a:solidFill>
            </a:endParaRPr>
          </a:p>
          <a:p>
            <a:pPr lvl="1"/>
            <a:endParaRPr lang="en-US" sz="1400" dirty="0" smtClean="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781110"/>
            <a:ext cx="8896350" cy="2381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564826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6096000" cy="400110"/>
          </a:xfrm>
          <a:prstGeom prst="rect">
            <a:avLst/>
          </a:prstGeom>
          <a:noFill/>
        </p:spPr>
        <p:txBody>
          <a:bodyPr wrap="square" rtlCol="0">
            <a:spAutoFit/>
          </a:bodyPr>
          <a:lstStyle/>
          <a:p>
            <a:r>
              <a:rPr lang="en-US" sz="2000" dirty="0" smtClean="0"/>
              <a:t>Process Information</a:t>
            </a:r>
            <a:endParaRPr lang="en-US" sz="2000" dirty="0"/>
          </a:p>
        </p:txBody>
      </p:sp>
      <p:sp>
        <p:nvSpPr>
          <p:cNvPr id="8" name="TextBox 7"/>
          <p:cNvSpPr txBox="1"/>
          <p:nvPr/>
        </p:nvSpPr>
        <p:spPr>
          <a:xfrm>
            <a:off x="457200" y="5213793"/>
            <a:ext cx="8458200" cy="1277273"/>
          </a:xfrm>
          <a:prstGeom prst="rect">
            <a:avLst/>
          </a:prstGeom>
          <a:noFill/>
        </p:spPr>
        <p:txBody>
          <a:bodyPr wrap="square" rtlCol="0">
            <a:spAutoFit/>
          </a:bodyPr>
          <a:lstStyle/>
          <a:p>
            <a:pPr lvl="1"/>
            <a:r>
              <a:rPr lang="en-US" sz="1600" dirty="0" smtClean="0"/>
              <a:t>Inspection and Test </a:t>
            </a:r>
            <a:r>
              <a:rPr lang="en-US" sz="1600" dirty="0" err="1" smtClean="0"/>
              <a:t>Plans,Qualification</a:t>
            </a:r>
            <a:r>
              <a:rPr lang="en-US" sz="1600" dirty="0" smtClean="0"/>
              <a:t> and Process </a:t>
            </a:r>
            <a:r>
              <a:rPr lang="en-US" sz="1400" dirty="0" smtClean="0"/>
              <a:t>Requirements are read and filled out as explained above.</a:t>
            </a:r>
          </a:p>
          <a:p>
            <a:pPr lvl="1"/>
            <a:r>
              <a:rPr lang="en-US" sz="1100" dirty="0" smtClean="0">
                <a:solidFill>
                  <a:srgbClr val="FF0000"/>
                </a:solidFill>
              </a:rPr>
              <a:t>Note</a:t>
            </a:r>
            <a:r>
              <a:rPr lang="en-US" sz="1100" smtClean="0">
                <a:solidFill>
                  <a:srgbClr val="FF0000"/>
                </a:solidFill>
              </a:rPr>
              <a:t>: Providing </a:t>
            </a:r>
            <a:r>
              <a:rPr lang="en-US" sz="1100" dirty="0">
                <a:solidFill>
                  <a:srgbClr val="FF0000"/>
                </a:solidFill>
              </a:rPr>
              <a:t>the objective evidence of compliance is critical. Most documentation in this category have control numbers.  Please provide the control number in the area provided. Process Certs, Test and Lab reports and other documents number must be recorded and provided with the package upon submittal to PSM. Verification requires a signature , or clock number.</a:t>
            </a:r>
          </a:p>
          <a:p>
            <a:pPr lvl="1"/>
            <a:endParaRPr lang="en-US" sz="1400" dirty="0" smtClean="0"/>
          </a:p>
        </p:txBody>
      </p:sp>
      <p:grpSp>
        <p:nvGrpSpPr>
          <p:cNvPr id="5" name="Group 4"/>
          <p:cNvGrpSpPr/>
          <p:nvPr/>
        </p:nvGrpSpPr>
        <p:grpSpPr>
          <a:xfrm>
            <a:off x="762000" y="1295400"/>
            <a:ext cx="7467600" cy="3788824"/>
            <a:chOff x="1066800" y="2806482"/>
            <a:chExt cx="7467600" cy="3788824"/>
          </a:xfrm>
        </p:grpSpPr>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06482"/>
              <a:ext cx="7467600" cy="3788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Connector 6"/>
            <p:cNvCxnSpPr/>
            <p:nvPr/>
          </p:nvCxnSpPr>
          <p:spPr>
            <a:xfrm>
              <a:off x="2438400" y="4267200"/>
              <a:ext cx="609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599025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6096000" cy="400110"/>
          </a:xfrm>
          <a:prstGeom prst="rect">
            <a:avLst/>
          </a:prstGeom>
          <a:noFill/>
        </p:spPr>
        <p:txBody>
          <a:bodyPr wrap="square" rtlCol="0">
            <a:spAutoFit/>
          </a:bodyPr>
          <a:lstStyle/>
          <a:p>
            <a:r>
              <a:rPr lang="en-US" sz="2000" dirty="0" smtClean="0"/>
              <a:t>Process Req. EXAMPLES</a:t>
            </a:r>
            <a:endParaRPr lang="en-US" sz="2000" dirty="0"/>
          </a:p>
        </p:txBody>
      </p:sp>
      <p:sp>
        <p:nvSpPr>
          <p:cNvPr id="8" name="TextBox 7"/>
          <p:cNvSpPr txBox="1"/>
          <p:nvPr/>
        </p:nvSpPr>
        <p:spPr>
          <a:xfrm>
            <a:off x="171450" y="4410075"/>
            <a:ext cx="8839200" cy="2000548"/>
          </a:xfrm>
          <a:prstGeom prst="rect">
            <a:avLst/>
          </a:prstGeom>
          <a:noFill/>
        </p:spPr>
        <p:txBody>
          <a:bodyPr wrap="square" rtlCol="0">
            <a:spAutoFit/>
          </a:bodyPr>
          <a:lstStyle/>
          <a:p>
            <a:pPr lvl="1"/>
            <a:r>
              <a:rPr lang="en-US" sz="1600" dirty="0" smtClean="0"/>
              <a:t>Examples Process Verification/Certification Highlighted in red.</a:t>
            </a:r>
          </a:p>
          <a:p>
            <a:pPr lvl="1"/>
            <a:r>
              <a:rPr lang="en-US" sz="1200" dirty="0" smtClean="0"/>
              <a:t>No: 100, Material Certification must meet PSM 109. PILOT/FAIR will require Quality records and 100% inspection recorded. Conditional Qual will require quality records and 100% inspection. Production phase will require Quality records and 100% inspection. Quality Records a Certification Report will be needed.</a:t>
            </a:r>
          </a:p>
          <a:p>
            <a:pPr lvl="1"/>
            <a:r>
              <a:rPr lang="en-US" sz="1200" dirty="0" smtClean="0"/>
              <a:t>The reason this is 100% Inspection required is because it is the Raw material or Material certs.</a:t>
            </a:r>
          </a:p>
          <a:p>
            <a:pPr lvl="1"/>
            <a:endParaRPr lang="en-US" sz="1200" dirty="0"/>
          </a:p>
          <a:p>
            <a:pPr lvl="1"/>
            <a:r>
              <a:rPr lang="en-US" sz="1200" dirty="0" smtClean="0"/>
              <a:t>No. </a:t>
            </a:r>
            <a:r>
              <a:rPr lang="en-US" sz="1200" dirty="0"/>
              <a:t>8</a:t>
            </a:r>
            <a:r>
              <a:rPr lang="en-US" sz="1200" dirty="0" smtClean="0"/>
              <a:t>00, Dimensional Inspect must meet PSM221. FAIR requires a Witness of inspection and pilot parts inspected 100% in order to meet FAIR with a Quality Record. Conditional Qual will require Quality Records and a sample of parts to be inspected. Production will also require quality records of inspection and also a sample size. Quality Record Type will be dimensional results and methods of inspection. Q-records will be stamp or signature of who inspected the parts.</a:t>
            </a: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 y="1819276"/>
            <a:ext cx="8839200" cy="259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50" y="1181102"/>
            <a:ext cx="8839200" cy="628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877975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95300" y="381000"/>
            <a:ext cx="3833101" cy="400110"/>
          </a:xfrm>
          <a:prstGeom prst="rect">
            <a:avLst/>
          </a:prstGeom>
        </p:spPr>
        <p:txBody>
          <a:bodyPr wrap="none">
            <a:spAutoFit/>
          </a:bodyPr>
          <a:lstStyle/>
          <a:p>
            <a:r>
              <a:rPr lang="en-US" sz="2000" dirty="0"/>
              <a:t>Process Req. </a:t>
            </a:r>
            <a:r>
              <a:rPr lang="en-US" sz="2000" dirty="0" smtClean="0"/>
              <a:t>PSM 520 &amp; KRCs</a:t>
            </a:r>
            <a:endParaRPr lang="en-US" sz="2000" dirty="0"/>
          </a:p>
        </p:txBody>
      </p:sp>
      <p:pic>
        <p:nvPicPr>
          <p:cNvPr id="7" name="Picture 6"/>
          <p:cNvPicPr>
            <a:picLocks noChangeAspect="1"/>
          </p:cNvPicPr>
          <p:nvPr/>
        </p:nvPicPr>
        <p:blipFill>
          <a:blip r:embed="rId2"/>
          <a:stretch>
            <a:fillRect/>
          </a:stretch>
        </p:blipFill>
        <p:spPr>
          <a:xfrm>
            <a:off x="609600" y="1066801"/>
            <a:ext cx="8001000" cy="4267199"/>
          </a:xfrm>
          <a:prstGeom prst="rect">
            <a:avLst/>
          </a:prstGeom>
        </p:spPr>
      </p:pic>
      <p:sp>
        <p:nvSpPr>
          <p:cNvPr id="8" name="TextBox 7"/>
          <p:cNvSpPr txBox="1"/>
          <p:nvPr/>
        </p:nvSpPr>
        <p:spPr>
          <a:xfrm>
            <a:off x="589025" y="5373097"/>
            <a:ext cx="8001000" cy="1369606"/>
          </a:xfrm>
          <a:prstGeom prst="rect">
            <a:avLst/>
          </a:prstGeom>
          <a:noFill/>
        </p:spPr>
        <p:txBody>
          <a:bodyPr wrap="square" rtlCol="0">
            <a:spAutoFit/>
          </a:bodyPr>
          <a:lstStyle/>
          <a:p>
            <a:r>
              <a:rPr lang="en-US" sz="1200" dirty="0" smtClean="0">
                <a:solidFill>
                  <a:srgbClr val="FF0000"/>
                </a:solidFill>
              </a:rPr>
              <a:t>Along with complying with the Dimensional Inspection and First Article requirement, Critical Characteristics and /or Key Recordable characteristics (KRC) are require as part of this sequence. PSM 520 provides guidance on how to document and submit to PSM Engineering. KRC’s  are process control dimension and are either defined on the drawing or communicated to the Supplier via a supplemental drawing that defines which dimension to inspect, record and submit to PSM.  If no KRCs are identified in the Drawing or Specification the entry to the I&amp;T plan would be  “N/A” </a:t>
            </a:r>
            <a:r>
              <a:rPr lang="en-US" sz="1200" smtClean="0">
                <a:solidFill>
                  <a:srgbClr val="FF0000"/>
                </a:solidFill>
              </a:rPr>
              <a:t>in the VPR </a:t>
            </a:r>
            <a:r>
              <a:rPr lang="en-US" sz="1200" dirty="0" smtClean="0">
                <a:solidFill>
                  <a:srgbClr val="FF0000"/>
                </a:solidFill>
              </a:rPr>
              <a:t>or Production phase..</a:t>
            </a:r>
          </a:p>
          <a:p>
            <a:endParaRPr lang="en-US" sz="1100" dirty="0">
              <a:solidFill>
                <a:srgbClr val="FF0000"/>
              </a:solidFill>
            </a:endParaRPr>
          </a:p>
        </p:txBody>
      </p:sp>
      <p:cxnSp>
        <p:nvCxnSpPr>
          <p:cNvPr id="9" name="Straight Arrow Connector 8"/>
          <p:cNvCxnSpPr/>
          <p:nvPr/>
        </p:nvCxnSpPr>
        <p:spPr>
          <a:xfrm>
            <a:off x="596590" y="3733800"/>
            <a:ext cx="533400" cy="1524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445027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381000"/>
            <a:ext cx="6096000" cy="400110"/>
          </a:xfrm>
          <a:prstGeom prst="rect">
            <a:avLst/>
          </a:prstGeom>
          <a:noFill/>
        </p:spPr>
        <p:txBody>
          <a:bodyPr wrap="square" rtlCol="0">
            <a:spAutoFit/>
          </a:bodyPr>
          <a:lstStyle/>
          <a:p>
            <a:r>
              <a:rPr lang="en-US" sz="2000" dirty="0" smtClean="0"/>
              <a:t>Generic Inspection and Test Plans Class 4 Parts </a:t>
            </a:r>
            <a:endParaRPr lang="en-US" sz="2000" dirty="0"/>
          </a:p>
        </p:txBody>
      </p:sp>
      <p:pic>
        <p:nvPicPr>
          <p:cNvPr id="5" name="Picture 4"/>
          <p:cNvPicPr>
            <a:picLocks noChangeAspect="1"/>
          </p:cNvPicPr>
          <p:nvPr/>
        </p:nvPicPr>
        <p:blipFill>
          <a:blip r:embed="rId2"/>
          <a:stretch>
            <a:fillRect/>
          </a:stretch>
        </p:blipFill>
        <p:spPr>
          <a:xfrm>
            <a:off x="304800" y="990600"/>
            <a:ext cx="8601075" cy="4210050"/>
          </a:xfrm>
          <a:prstGeom prst="rect">
            <a:avLst/>
          </a:prstGeom>
        </p:spPr>
      </p:pic>
      <p:cxnSp>
        <p:nvCxnSpPr>
          <p:cNvPr id="7" name="Straight Arrow Connector 6"/>
          <p:cNvCxnSpPr/>
          <p:nvPr/>
        </p:nvCxnSpPr>
        <p:spPr>
          <a:xfrm flipH="1">
            <a:off x="7467600" y="1447800"/>
            <a:ext cx="380999" cy="4572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H="1">
            <a:off x="3048000" y="1524000"/>
            <a:ext cx="380999" cy="4572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2" name="TextBox 1"/>
          <p:cNvSpPr txBox="1"/>
          <p:nvPr/>
        </p:nvSpPr>
        <p:spPr>
          <a:xfrm>
            <a:off x="533400" y="4953000"/>
            <a:ext cx="8153400" cy="954107"/>
          </a:xfrm>
          <a:prstGeom prst="rect">
            <a:avLst/>
          </a:prstGeom>
          <a:noFill/>
        </p:spPr>
        <p:txBody>
          <a:bodyPr wrap="square" rtlCol="0">
            <a:spAutoFit/>
          </a:bodyPr>
          <a:lstStyle/>
          <a:p>
            <a:r>
              <a:rPr lang="en-US" sz="1400" dirty="0" smtClean="0">
                <a:solidFill>
                  <a:srgbClr val="FF0000"/>
                </a:solidFill>
              </a:rPr>
              <a:t>Generic Inspection and Test plans are assigned to simple or non-complex hardware. The supplier must fill out the in the Header field with the Part Number and Part Nomenclature. ITP # </a:t>
            </a:r>
            <a:r>
              <a:rPr lang="en-US" sz="1400" b="1" u="sng" dirty="0" smtClean="0">
                <a:solidFill>
                  <a:srgbClr val="FF0000"/>
                </a:solidFill>
              </a:rPr>
              <a:t>AD00001062 </a:t>
            </a:r>
            <a:r>
              <a:rPr lang="en-US" sz="1400" dirty="0" smtClean="0">
                <a:solidFill>
                  <a:srgbClr val="FF0000"/>
                </a:solidFill>
              </a:rPr>
              <a:t>is for use on hardware with No Special processing.  This ITP is assigned and will be provided by the PSM Buyer or PSM Quality department.</a:t>
            </a:r>
            <a:endParaRPr lang="en-US" sz="1400" dirty="0">
              <a:solidFill>
                <a:srgbClr val="FF0000"/>
              </a:solidFill>
            </a:endParaRPr>
          </a:p>
        </p:txBody>
      </p:sp>
    </p:spTree>
    <p:extLst>
      <p:ext uri="{BB962C8B-B14F-4D97-AF65-F5344CB8AC3E}">
        <p14:creationId xmlns:p14="http://schemas.microsoft.com/office/powerpoint/2010/main" val="6655596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0999" y="4800601"/>
            <a:ext cx="8491537" cy="990600"/>
          </a:xfrm>
        </p:spPr>
        <p:txBody>
          <a:bodyPr/>
          <a:lstStyle/>
          <a:p>
            <a:r>
              <a:rPr lang="en-US" dirty="0" smtClean="0"/>
              <a:t>1)</a:t>
            </a:r>
            <a:endParaRPr lang="en-US" dirty="0"/>
          </a:p>
        </p:txBody>
      </p:sp>
      <p:sp>
        <p:nvSpPr>
          <p:cNvPr id="4" name="TextBox 3"/>
          <p:cNvSpPr txBox="1"/>
          <p:nvPr/>
        </p:nvSpPr>
        <p:spPr>
          <a:xfrm>
            <a:off x="152400" y="381000"/>
            <a:ext cx="7010400" cy="400110"/>
          </a:xfrm>
          <a:prstGeom prst="rect">
            <a:avLst/>
          </a:prstGeom>
          <a:noFill/>
        </p:spPr>
        <p:txBody>
          <a:bodyPr wrap="square" rtlCol="0">
            <a:spAutoFit/>
          </a:bodyPr>
          <a:lstStyle/>
          <a:p>
            <a:r>
              <a:rPr lang="en-US" sz="2000" dirty="0" smtClean="0"/>
              <a:t>Generic Inspection and Test Plans with Special Processes </a:t>
            </a:r>
            <a:endParaRPr lang="en-US" sz="2000" dirty="0"/>
          </a:p>
        </p:txBody>
      </p:sp>
      <p:pic>
        <p:nvPicPr>
          <p:cNvPr id="6" name="Picture 5"/>
          <p:cNvPicPr>
            <a:picLocks noChangeAspect="1"/>
          </p:cNvPicPr>
          <p:nvPr/>
        </p:nvPicPr>
        <p:blipFill>
          <a:blip r:embed="rId2"/>
          <a:stretch>
            <a:fillRect/>
          </a:stretch>
        </p:blipFill>
        <p:spPr>
          <a:xfrm>
            <a:off x="264317" y="1085910"/>
            <a:ext cx="8724900" cy="4552890"/>
          </a:xfrm>
          <a:prstGeom prst="rect">
            <a:avLst/>
          </a:prstGeom>
        </p:spPr>
      </p:pic>
      <p:cxnSp>
        <p:nvCxnSpPr>
          <p:cNvPr id="7" name="Straight Arrow Connector 6"/>
          <p:cNvCxnSpPr/>
          <p:nvPr/>
        </p:nvCxnSpPr>
        <p:spPr>
          <a:xfrm flipH="1">
            <a:off x="3276601" y="1676400"/>
            <a:ext cx="380999" cy="4572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H="1">
            <a:off x="8153400" y="1676400"/>
            <a:ext cx="380999" cy="4572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3" name="Rectangle 2"/>
          <p:cNvSpPr/>
          <p:nvPr/>
        </p:nvSpPr>
        <p:spPr>
          <a:xfrm>
            <a:off x="609600" y="5343435"/>
            <a:ext cx="8077200" cy="646331"/>
          </a:xfrm>
          <a:prstGeom prst="rect">
            <a:avLst/>
          </a:prstGeom>
        </p:spPr>
        <p:txBody>
          <a:bodyPr wrap="square">
            <a:spAutoFit/>
          </a:bodyPr>
          <a:lstStyle/>
          <a:p>
            <a:r>
              <a:rPr lang="en-US" sz="1200" dirty="0">
                <a:solidFill>
                  <a:srgbClr val="FF0000"/>
                </a:solidFill>
              </a:rPr>
              <a:t>Generic Inspection and Test </a:t>
            </a:r>
            <a:r>
              <a:rPr lang="en-US" sz="1200" dirty="0" smtClean="0">
                <a:solidFill>
                  <a:srgbClr val="FF0000"/>
                </a:solidFill>
              </a:rPr>
              <a:t>plan # </a:t>
            </a:r>
            <a:r>
              <a:rPr lang="en-US" sz="1200" b="1" u="sng" dirty="0" smtClean="0">
                <a:solidFill>
                  <a:srgbClr val="FF0000"/>
                </a:solidFill>
              </a:rPr>
              <a:t>AD00001063  </a:t>
            </a:r>
            <a:r>
              <a:rPr lang="en-US" sz="1200" dirty="0" smtClean="0">
                <a:solidFill>
                  <a:srgbClr val="FF0000"/>
                </a:solidFill>
              </a:rPr>
              <a:t>is </a:t>
            </a:r>
            <a:r>
              <a:rPr lang="en-US" sz="1200" dirty="0">
                <a:solidFill>
                  <a:srgbClr val="FF0000"/>
                </a:solidFill>
              </a:rPr>
              <a:t>for use on hardware with </a:t>
            </a:r>
            <a:r>
              <a:rPr lang="en-US" sz="1200" dirty="0" smtClean="0">
                <a:solidFill>
                  <a:srgbClr val="FF0000"/>
                </a:solidFill>
              </a:rPr>
              <a:t>some Special processing that does not require qualification, only certification.  </a:t>
            </a:r>
            <a:r>
              <a:rPr lang="en-US" sz="1200" dirty="0">
                <a:solidFill>
                  <a:srgbClr val="FF0000"/>
                </a:solidFill>
              </a:rPr>
              <a:t>This ITP is assigned and will be provided by the PSM Buyer or PSM Quality department</a:t>
            </a:r>
            <a:r>
              <a:rPr lang="en-US" sz="1200" dirty="0" smtClean="0">
                <a:solidFill>
                  <a:srgbClr val="FF0000"/>
                </a:solidFill>
              </a:rPr>
              <a:t>. </a:t>
            </a:r>
            <a:r>
              <a:rPr lang="en-US" sz="1200" dirty="0">
                <a:solidFill>
                  <a:srgbClr val="FF0000"/>
                </a:solidFill>
              </a:rPr>
              <a:t>The supplier must fill out the in the Header field with the Part Number and Part Nomenclature.</a:t>
            </a:r>
          </a:p>
        </p:txBody>
      </p:sp>
    </p:spTree>
    <p:extLst>
      <p:ext uri="{BB962C8B-B14F-4D97-AF65-F5344CB8AC3E}">
        <p14:creationId xmlns:p14="http://schemas.microsoft.com/office/powerpoint/2010/main" val="574856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04800"/>
            <a:ext cx="7010400" cy="523220"/>
          </a:xfrm>
          <a:prstGeom prst="rect">
            <a:avLst/>
          </a:prstGeom>
        </p:spPr>
        <p:txBody>
          <a:bodyPr wrap="square">
            <a:spAutoFit/>
          </a:bodyPr>
          <a:lstStyle/>
          <a:p>
            <a:r>
              <a:rPr lang="en-US" dirty="0" smtClean="0"/>
              <a:t>   Certificate of Conformance  </a:t>
            </a:r>
            <a:endParaRPr lang="en-US" dirty="0"/>
          </a:p>
        </p:txBody>
      </p:sp>
      <p:pic>
        <p:nvPicPr>
          <p:cNvPr id="5" name="Picture 4"/>
          <p:cNvPicPr>
            <a:picLocks noChangeAspect="1"/>
          </p:cNvPicPr>
          <p:nvPr/>
        </p:nvPicPr>
        <p:blipFill>
          <a:blip r:embed="rId2"/>
          <a:stretch>
            <a:fillRect/>
          </a:stretch>
        </p:blipFill>
        <p:spPr>
          <a:xfrm>
            <a:off x="304800" y="990600"/>
            <a:ext cx="8601075" cy="5181600"/>
          </a:xfrm>
          <a:prstGeom prst="rect">
            <a:avLst/>
          </a:prstGeom>
        </p:spPr>
      </p:pic>
      <p:sp>
        <p:nvSpPr>
          <p:cNvPr id="6" name="Oval 5"/>
          <p:cNvSpPr/>
          <p:nvPr/>
        </p:nvSpPr>
        <p:spPr>
          <a:xfrm>
            <a:off x="152400" y="4648200"/>
            <a:ext cx="5334000" cy="1066800"/>
          </a:xfrm>
          <a:prstGeom prst="ellipse">
            <a:avLst/>
          </a:prstGeom>
          <a:noFill/>
          <a:ln w="57150">
            <a:solidFill>
              <a:srgbClr val="FF0000"/>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 name="TextBox 6"/>
          <p:cNvSpPr txBox="1"/>
          <p:nvPr/>
        </p:nvSpPr>
        <p:spPr>
          <a:xfrm>
            <a:off x="1066800" y="5715000"/>
            <a:ext cx="6858000" cy="738664"/>
          </a:xfrm>
          <a:prstGeom prst="rect">
            <a:avLst/>
          </a:prstGeom>
          <a:noFill/>
        </p:spPr>
        <p:txBody>
          <a:bodyPr wrap="square" rtlCol="0">
            <a:spAutoFit/>
          </a:bodyPr>
          <a:lstStyle/>
          <a:p>
            <a:r>
              <a:rPr lang="en-US" sz="1400" dirty="0" smtClean="0"/>
              <a:t>Certificate of Conformance ( </a:t>
            </a:r>
            <a:r>
              <a:rPr lang="en-US" sz="1400" dirty="0" err="1" smtClean="0"/>
              <a:t>CoC</a:t>
            </a:r>
            <a:r>
              <a:rPr lang="en-US" sz="1400" dirty="0" smtClean="0"/>
              <a:t>): Supplier may provide their own Company specific </a:t>
            </a:r>
            <a:r>
              <a:rPr lang="en-US" sz="1400" dirty="0" err="1" smtClean="0"/>
              <a:t>CoC</a:t>
            </a:r>
            <a:r>
              <a:rPr lang="en-US" sz="1400" dirty="0" smtClean="0"/>
              <a:t> along with the signing of the ITP </a:t>
            </a:r>
            <a:r>
              <a:rPr lang="en-US" sz="1400" dirty="0" err="1" smtClean="0"/>
              <a:t>CoC</a:t>
            </a:r>
            <a:r>
              <a:rPr lang="en-US" sz="1400" dirty="0" smtClean="0"/>
              <a:t>. The supplier may choose to only utilize the ITP </a:t>
            </a:r>
            <a:r>
              <a:rPr lang="en-US" sz="1400" dirty="0" err="1" smtClean="0"/>
              <a:t>CoC</a:t>
            </a:r>
            <a:r>
              <a:rPr lang="en-US" sz="1400" dirty="0" smtClean="0"/>
              <a:t>. PSM will recognize either scenario. </a:t>
            </a:r>
            <a:endParaRPr lang="en-US" sz="1400" dirty="0"/>
          </a:p>
        </p:txBody>
      </p:sp>
    </p:spTree>
    <p:extLst>
      <p:ext uri="{BB962C8B-B14F-4D97-AF65-F5344CB8AC3E}">
        <p14:creationId xmlns:p14="http://schemas.microsoft.com/office/powerpoint/2010/main" val="1215805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06375" y="405825"/>
            <a:ext cx="6727825" cy="584775"/>
          </a:xfrm>
          <a:prstGeom prst="rect">
            <a:avLst/>
          </a:prstGeom>
          <a:noFill/>
          <a:ln w="9525">
            <a:noFill/>
            <a:miter lim="800000"/>
            <a:headEnd/>
            <a:tailEnd/>
          </a:ln>
          <a:effectLst/>
        </p:spPr>
        <p:txBody>
          <a:bodyPr lIns="228600" tIns="91440" rIns="228600" bIns="91440" anchor="ctr">
            <a:spAutoFit/>
          </a:bodyPr>
          <a:lstStyle/>
          <a:p>
            <a:pPr algn="l">
              <a:defRPr/>
            </a:pPr>
            <a:r>
              <a:rPr lang="en-US" sz="2600" b="0" dirty="0" smtClean="0">
                <a:solidFill>
                  <a:srgbClr val="034694"/>
                </a:solidFill>
                <a:latin typeface="+mj-lt"/>
              </a:rPr>
              <a:t>Introduction</a:t>
            </a:r>
          </a:p>
        </p:txBody>
      </p:sp>
      <p:sp>
        <p:nvSpPr>
          <p:cNvPr id="5" name="TextBox 4"/>
          <p:cNvSpPr txBox="1"/>
          <p:nvPr/>
        </p:nvSpPr>
        <p:spPr>
          <a:xfrm>
            <a:off x="457200" y="1219200"/>
            <a:ext cx="8305800" cy="4524315"/>
          </a:xfrm>
          <a:prstGeom prst="rect">
            <a:avLst/>
          </a:prstGeom>
          <a:noFill/>
        </p:spPr>
        <p:txBody>
          <a:bodyPr wrap="square" rtlCol="0">
            <a:spAutoFit/>
          </a:bodyPr>
          <a:lstStyle/>
          <a:p>
            <a:pPr>
              <a:buFont typeface="Arial" pitchFamily="34" charset="0"/>
              <a:buChar char="•"/>
            </a:pPr>
            <a:r>
              <a:rPr lang="en-US" sz="1800" dirty="0" smtClean="0"/>
              <a:t>   </a:t>
            </a:r>
            <a:r>
              <a:rPr lang="en-US" sz="1800" dirty="0" smtClean="0">
                <a:solidFill>
                  <a:schemeClr val="accent4"/>
                </a:solidFill>
              </a:rPr>
              <a:t>Inspection and Test Plan (ITP) is PSM’s method  for assuring Inspection, Qualification, Process verification and Compliance to final requirements.</a:t>
            </a:r>
          </a:p>
          <a:p>
            <a:endParaRPr lang="en-US" sz="1800" dirty="0" smtClean="0">
              <a:solidFill>
                <a:schemeClr val="accent4"/>
              </a:solidFill>
            </a:endParaRPr>
          </a:p>
          <a:p>
            <a:pPr>
              <a:buFont typeface="Arial" pitchFamily="34" charset="0"/>
              <a:buChar char="•"/>
            </a:pPr>
            <a:r>
              <a:rPr lang="en-US" sz="1800" dirty="0" smtClean="0">
                <a:solidFill>
                  <a:schemeClr val="accent4"/>
                </a:solidFill>
              </a:rPr>
              <a:t>   I&amp;TPs are created based on the Purchase Order Scope of Work, component complexity and Supplier history. </a:t>
            </a:r>
          </a:p>
          <a:p>
            <a:endParaRPr lang="en-US" sz="1800" dirty="0" smtClean="0">
              <a:solidFill>
                <a:schemeClr val="accent4"/>
              </a:solidFill>
            </a:endParaRPr>
          </a:p>
          <a:p>
            <a:pPr>
              <a:buFont typeface="Arial" pitchFamily="34" charset="0"/>
              <a:buChar char="•"/>
            </a:pPr>
            <a:r>
              <a:rPr lang="en-US" sz="1800" dirty="0" smtClean="0">
                <a:solidFill>
                  <a:schemeClr val="accent4"/>
                </a:solidFill>
              </a:rPr>
              <a:t>   All documentation is to be submitted by the Supplier in one single package, which will be reviewed by PSM Quality, for completeness, accuracy, and conformance to requirements</a:t>
            </a:r>
            <a:r>
              <a:rPr lang="en-US" sz="1800" dirty="0">
                <a:solidFill>
                  <a:schemeClr val="accent4"/>
                </a:solidFill>
              </a:rPr>
              <a:t> </a:t>
            </a:r>
            <a:r>
              <a:rPr lang="en-US" sz="1800" dirty="0" smtClean="0">
                <a:solidFill>
                  <a:schemeClr val="accent4"/>
                </a:solidFill>
              </a:rPr>
              <a:t>prior to shipment</a:t>
            </a:r>
            <a:r>
              <a:rPr lang="en-US" sz="1800" dirty="0" smtClean="0"/>
              <a:t>. FAI packages are to be submitted separately. Files should be named to identify their content.</a:t>
            </a:r>
          </a:p>
          <a:p>
            <a:pPr>
              <a:buFont typeface="Arial" pitchFamily="34" charset="0"/>
              <a:buChar char="•"/>
            </a:pPr>
            <a:endParaRPr lang="en-US" sz="1800" dirty="0" smtClean="0">
              <a:solidFill>
                <a:schemeClr val="accent4"/>
              </a:solidFill>
            </a:endParaRPr>
          </a:p>
          <a:p>
            <a:pPr>
              <a:buFont typeface="Arial" pitchFamily="34" charset="0"/>
              <a:buChar char="•"/>
            </a:pPr>
            <a:r>
              <a:rPr lang="en-US" sz="1800" dirty="0" smtClean="0">
                <a:solidFill>
                  <a:schemeClr val="accent4"/>
                </a:solidFill>
              </a:rPr>
              <a:t>   ITP’s are controlled by PSM and not Supplier specific.</a:t>
            </a:r>
          </a:p>
          <a:p>
            <a:pPr>
              <a:buFont typeface="Arial" pitchFamily="34" charset="0"/>
              <a:buChar char="•"/>
            </a:pPr>
            <a:r>
              <a:rPr lang="en-US" sz="1800" dirty="0">
                <a:solidFill>
                  <a:schemeClr val="accent4"/>
                </a:solidFill>
              </a:rPr>
              <a:t> </a:t>
            </a:r>
            <a:r>
              <a:rPr lang="en-US" sz="1800" dirty="0" smtClean="0">
                <a:solidFill>
                  <a:schemeClr val="accent4"/>
                </a:solidFill>
              </a:rPr>
              <a:t>  ITP’s </a:t>
            </a:r>
            <a:r>
              <a:rPr lang="en-US" sz="1800" dirty="0">
                <a:solidFill>
                  <a:schemeClr val="accent4"/>
                </a:solidFill>
              </a:rPr>
              <a:t>Process </a:t>
            </a:r>
            <a:r>
              <a:rPr lang="en-US" sz="1800" dirty="0" smtClean="0">
                <a:solidFill>
                  <a:schemeClr val="accent4"/>
                </a:solidFill>
              </a:rPr>
              <a:t>Requirements section is to be filled </a:t>
            </a:r>
            <a:r>
              <a:rPr lang="en-US" sz="1800" dirty="0">
                <a:solidFill>
                  <a:schemeClr val="accent4"/>
                </a:solidFill>
              </a:rPr>
              <a:t>out </a:t>
            </a:r>
            <a:r>
              <a:rPr lang="en-US" sz="1800" dirty="0" smtClean="0">
                <a:solidFill>
                  <a:schemeClr val="accent4"/>
                </a:solidFill>
              </a:rPr>
              <a:t>completely.</a:t>
            </a:r>
            <a:endParaRPr lang="en-US" sz="1800" dirty="0">
              <a:solidFill>
                <a:schemeClr val="accent4"/>
              </a:solidFill>
            </a:endParaRPr>
          </a:p>
          <a:p>
            <a:pPr>
              <a:buFont typeface="Arial" pitchFamily="34" charset="0"/>
              <a:buChar char="•"/>
            </a:pPr>
            <a:r>
              <a:rPr lang="en-US" sz="1800" dirty="0" smtClean="0">
                <a:solidFill>
                  <a:schemeClr val="accent4"/>
                </a:solidFill>
              </a:rPr>
              <a:t>   ITP’s are to be delivered for each order. </a:t>
            </a:r>
          </a:p>
          <a:p>
            <a:endParaRPr lang="en-US" sz="1800" dirty="0" smtClean="0">
              <a:solidFill>
                <a:schemeClr val="accent4"/>
              </a:solidFill>
            </a:endParaRPr>
          </a:p>
          <a:p>
            <a:r>
              <a:rPr lang="en-US" sz="1800" dirty="0" smtClean="0"/>
              <a:t>  </a:t>
            </a:r>
          </a:p>
        </p:txBody>
      </p:sp>
    </p:spTree>
    <p:extLst>
      <p:ext uri="{BB962C8B-B14F-4D97-AF65-F5344CB8AC3E}">
        <p14:creationId xmlns:p14="http://schemas.microsoft.com/office/powerpoint/2010/main" val="38975006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bwMode="auto">
          <a:xfrm>
            <a:off x="457200" y="990600"/>
            <a:ext cx="4191000" cy="5135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20000"/>
              </a:spcBef>
              <a:spcAft>
                <a:spcPct val="0"/>
              </a:spcAft>
              <a:buClrTx/>
              <a:buSzTx/>
              <a:buFontTx/>
              <a:buNone/>
              <a:tabLst/>
              <a:defRPr/>
            </a:pPr>
            <a:r>
              <a:rPr kumimoji="0" lang="en-US" sz="2000" b="1" i="0" u="none" strike="noStrike" kern="0" cap="none" spc="0" normalizeH="0" baseline="0" noProof="0" dirty="0" smtClean="0">
                <a:ln>
                  <a:noFill/>
                </a:ln>
                <a:solidFill>
                  <a:schemeClr val="tx1"/>
                </a:solidFill>
                <a:effectLst/>
                <a:uLnTx/>
                <a:uFillTx/>
                <a:latin typeface="Arial" charset="0"/>
                <a:ea typeface="+mn-ea"/>
                <a:cs typeface="+mn-cs"/>
              </a:rPr>
              <a:t>Do:</a:t>
            </a:r>
            <a:endParaRPr kumimoji="0" lang="en-US" sz="2000" b="0" i="0" u="none" strike="noStrike" kern="0" cap="none" spc="0" normalizeH="0" baseline="0" noProof="0" dirty="0" smtClean="0">
              <a:ln>
                <a:noFill/>
              </a:ln>
              <a:solidFill>
                <a:schemeClr val="tx1"/>
              </a:solidFill>
              <a:effectLst/>
              <a:uLnTx/>
              <a:uFillTx/>
              <a:latin typeface="Arial" charset="0"/>
              <a:ea typeface="+mn-ea"/>
              <a:cs typeface="+mn-cs"/>
            </a:endParaRP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Submit </a:t>
            </a:r>
            <a:r>
              <a:rPr lang="en-US" sz="1000" kern="0" dirty="0" smtClean="0"/>
              <a:t>ITP’s</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 in a timely manner 3+days prior to shipment is preferred.</a:t>
            </a: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effectLst/>
                <a:uLnTx/>
                <a:uFillTx/>
              </a:rPr>
              <a:t>Contact PSM Quality at any time with questions.</a:t>
            </a:r>
            <a:endParaRPr lang="en-US" sz="1000" kern="0" dirty="0"/>
          </a:p>
          <a:p>
            <a:pPr eaLnBrk="0" hangingPunct="0">
              <a:spcBef>
                <a:spcPct val="20000"/>
              </a:spcBef>
              <a:buFont typeface="Arial" pitchFamily="34" charset="0"/>
              <a:buChar char="•"/>
              <a:defRPr/>
            </a:pPr>
            <a:r>
              <a:rPr lang="en-US" sz="1000" kern="0" dirty="0"/>
              <a:t>An </a:t>
            </a:r>
            <a:r>
              <a:rPr lang="en-US" sz="1000" kern="0" dirty="0" smtClean="0"/>
              <a:t>ITP’s </a:t>
            </a:r>
            <a:r>
              <a:rPr lang="en-US" sz="1000" kern="0" dirty="0"/>
              <a:t>is required for all PSM Hardware. COTS parts are the only exception</a:t>
            </a:r>
            <a:r>
              <a:rPr lang="en-US" sz="1000" kern="0" dirty="0" smtClean="0"/>
              <a:t>.</a:t>
            </a:r>
            <a:endParaRPr kumimoji="0" lang="en-US" sz="1000" b="0" i="0" u="none" strike="noStrike" kern="0" cap="none" spc="0" normalizeH="0" baseline="0" noProof="0" dirty="0" smtClean="0">
              <a:ln>
                <a:noFill/>
              </a:ln>
              <a:solidFill>
                <a:srgbClr val="FF0000"/>
              </a:solidFill>
              <a:effectLst/>
              <a:uLnTx/>
              <a:uFillTx/>
              <a:latin typeface="Arial" charset="0"/>
              <a:ea typeface="+mn-ea"/>
              <a:cs typeface="+mn-cs"/>
            </a:endParaRP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Complete ITP’s header with purchase order line item number &amp; quantity being submitted / set number if applicable.</a:t>
            </a: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rgbClr val="FF0000"/>
                </a:solidFill>
                <a:effectLst/>
                <a:uLnTx/>
                <a:uFillTx/>
                <a:latin typeface="Arial" charset="0"/>
                <a:ea typeface="+mn-ea"/>
                <a:cs typeface="+mn-cs"/>
              </a:rPr>
              <a:t>Complete shipping address to next PO destination. Located at the bottom of new I&amp;T Plans</a:t>
            </a: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Review documentation for accuracy and typographical errors.</a:t>
            </a: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For inspection reports and first article inspections, verify any noted nonconformance has an associated NCR submitted to PSM.</a:t>
            </a: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Always submit serial numbers in the required Excel format along with the corresponding part number.</a:t>
            </a: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Follow PSM serial number format  ( vendor code-part code-number)</a:t>
            </a:r>
          </a:p>
          <a:p>
            <a:pPr eaLnBrk="0" hangingPunct="0">
              <a:spcBef>
                <a:spcPct val="20000"/>
              </a:spcBef>
              <a:buFont typeface="Arial" pitchFamily="34" charset="0"/>
              <a:buChar char="•"/>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When submitting </a:t>
            </a:r>
            <a:r>
              <a:rPr lang="en-US" sz="1000" kern="0" dirty="0" smtClean="0"/>
              <a:t>ITP’</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s on the same day for the same part number add a revision level (-A, -B, -C) as needed to the </a:t>
            </a:r>
            <a:r>
              <a:rPr lang="en-US" sz="1000" kern="0" dirty="0" smtClean="0"/>
              <a:t>ITP’s</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 number </a:t>
            </a:r>
            <a:r>
              <a:rPr kumimoji="0" lang="en-US" sz="1000" b="0" i="0" u="none" strike="noStrike" kern="0" cap="none" spc="0" normalizeH="0" baseline="0" noProof="0" dirty="0" smtClean="0">
                <a:ln>
                  <a:noFill/>
                </a:ln>
                <a:effectLst/>
                <a:uLnTx/>
                <a:uFillTx/>
                <a:latin typeface="Arial" charset="0"/>
                <a:ea typeface="+mn-ea"/>
                <a:cs typeface="+mn-cs"/>
              </a:rPr>
              <a:t>to maintain separation.</a:t>
            </a:r>
          </a:p>
          <a:p>
            <a:pPr eaLnBrk="0" hangingPunct="0">
              <a:spcBef>
                <a:spcPct val="20000"/>
              </a:spcBef>
              <a:buFont typeface="Arial" pitchFamily="34" charset="0"/>
              <a:buChar char="•"/>
              <a:defRPr/>
            </a:pPr>
            <a:endParaRPr kumimoji="0" lang="en-US" sz="1200" b="0" i="0" u="none" strike="noStrike" kern="0" cap="none" spc="0" normalizeH="0" baseline="0" noProof="0" dirty="0" smtClean="0">
              <a:ln>
                <a:noFill/>
              </a:ln>
              <a:solidFill>
                <a:srgbClr val="FF0000"/>
              </a:solidFill>
              <a:effectLst/>
              <a:uLnTx/>
              <a:uFillTx/>
            </a:endParaRPr>
          </a:p>
          <a:p>
            <a:pPr eaLnBrk="0" hangingPunct="0">
              <a:spcBef>
                <a:spcPct val="20000"/>
              </a:spcBef>
              <a:buFont typeface="Arial" pitchFamily="34" charset="0"/>
              <a:buChar char="•"/>
              <a:defRPr/>
            </a:pPr>
            <a:r>
              <a:rPr kumimoji="0" lang="en-US" sz="1000" i="1" strike="noStrike" kern="0" cap="none" spc="0" normalizeH="0" baseline="0" noProof="0" dirty="0" smtClean="0">
                <a:ln>
                  <a:noFill/>
                </a:ln>
                <a:solidFill>
                  <a:srgbClr val="FF0000"/>
                </a:solidFill>
                <a:effectLst/>
                <a:uLnTx/>
                <a:uFillTx/>
              </a:rPr>
              <a:t>Always submit </a:t>
            </a:r>
            <a:r>
              <a:rPr lang="en-US" sz="1000" i="1" kern="0" dirty="0" smtClean="0">
                <a:solidFill>
                  <a:srgbClr val="FF0000"/>
                </a:solidFill>
              </a:rPr>
              <a:t>ITP’s</a:t>
            </a:r>
            <a:r>
              <a:rPr kumimoji="0" lang="en-US" sz="1000" i="1" strike="noStrike" kern="0" cap="none" spc="0" normalizeH="0" baseline="0" noProof="0" dirty="0" smtClean="0">
                <a:ln>
                  <a:noFill/>
                </a:ln>
                <a:solidFill>
                  <a:srgbClr val="FF0000"/>
                </a:solidFill>
                <a:effectLst/>
                <a:uLnTx/>
                <a:uFillTx/>
              </a:rPr>
              <a:t> packages </a:t>
            </a:r>
            <a:r>
              <a:rPr kumimoji="0" lang="en-US" sz="1000" i="1" strike="noStrike" kern="0" cap="none" spc="0" normalizeH="0" baseline="0" noProof="0" dirty="0" smtClean="0">
                <a:ln>
                  <a:noFill/>
                </a:ln>
                <a:solidFill>
                  <a:srgbClr val="C00000"/>
                </a:solidFill>
                <a:effectLst/>
                <a:uLnTx/>
                <a:uFillTx/>
              </a:rPr>
              <a:t>to  </a:t>
            </a:r>
            <a:r>
              <a:rPr kumimoji="0" lang="en-US" sz="1000" b="1" i="1" strike="noStrike" kern="0" cap="none" spc="0" normalizeH="0" baseline="0" noProof="0" dirty="0" smtClean="0">
                <a:ln>
                  <a:noFill/>
                </a:ln>
                <a:solidFill>
                  <a:srgbClr val="C00000"/>
                </a:solidFill>
                <a:effectLst/>
                <a:uLnTx/>
                <a:uFillTx/>
              </a:rPr>
              <a:t>“</a:t>
            </a:r>
            <a:r>
              <a:rPr kumimoji="0" lang="en-US" sz="1000" b="1" i="0" u="none" strike="noStrike" kern="0" cap="none" spc="0" normalizeH="0" baseline="0" noProof="0" dirty="0" smtClean="0">
                <a:ln>
                  <a:noFill/>
                </a:ln>
                <a:solidFill>
                  <a:srgbClr val="FF0000"/>
                </a:solidFill>
                <a:effectLst/>
                <a:uLnTx/>
                <a:uFillTx/>
              </a:rPr>
              <a:t>quality@PSM.ansaldoenergia.com</a:t>
            </a:r>
            <a:r>
              <a:rPr kumimoji="0" lang="en-US" sz="1000" b="0" i="0" u="none" strike="noStrike" kern="0" cap="none" spc="0" normalizeH="0" baseline="0" noProof="0" dirty="0" smtClean="0">
                <a:ln>
                  <a:noFill/>
                </a:ln>
                <a:solidFill>
                  <a:srgbClr val="FF0000"/>
                </a:solidFill>
                <a:effectLst/>
                <a:uLnTx/>
                <a:uFillTx/>
                <a:latin typeface="Arial" charset="0"/>
                <a:ea typeface="+mn-ea"/>
                <a:cs typeface="+mn-cs"/>
              </a:rPr>
              <a:t>“</a:t>
            </a:r>
            <a:endParaRPr kumimoji="0" lang="en-US" sz="1000" b="0" i="0" u="none" strike="noStrike" kern="0" cap="none" spc="0" normalizeH="0" baseline="0" noProof="0" dirty="0">
              <a:ln>
                <a:noFill/>
              </a:ln>
              <a:solidFill>
                <a:srgbClr val="FF0000"/>
              </a:solidFill>
              <a:effectLst/>
              <a:uLnTx/>
              <a:uFillTx/>
              <a:latin typeface="Arial" charset="0"/>
              <a:ea typeface="+mn-ea"/>
              <a:cs typeface="+mn-cs"/>
            </a:endParaRPr>
          </a:p>
        </p:txBody>
      </p:sp>
      <p:sp>
        <p:nvSpPr>
          <p:cNvPr id="5" name="Content Placeholder 3"/>
          <p:cNvSpPr txBox="1">
            <a:spLocks/>
          </p:cNvSpPr>
          <p:nvPr/>
        </p:nvSpPr>
        <p:spPr>
          <a:xfrm>
            <a:off x="4648200" y="990600"/>
            <a:ext cx="4038600" cy="5135563"/>
          </a:xfrm>
          <a:prstGeom prst="rect">
            <a:avLst/>
          </a:prstGeom>
        </p:spPr>
        <p:txBody>
          <a:bodyPr/>
          <a:lstStyle/>
          <a:p>
            <a:pPr marR="0" lvl="0" algn="l" defTabSz="914400" rtl="0" eaLnBrk="0" fontAlgn="base" latinLnBrk="0" hangingPunct="0">
              <a:lnSpc>
                <a:spcPct val="100000"/>
              </a:lnSpc>
              <a:spcBef>
                <a:spcPct val="20000"/>
              </a:spcBef>
              <a:spcAft>
                <a:spcPct val="0"/>
              </a:spcAft>
              <a:buClrTx/>
              <a:buSzTx/>
              <a:tabLst/>
              <a:defRPr/>
            </a:pPr>
            <a:r>
              <a:rPr kumimoji="0" lang="en-US" sz="2000" b="1" i="0" u="none" strike="noStrike" kern="0" cap="none" spc="0" normalizeH="0" baseline="0" noProof="0" dirty="0" smtClean="0">
                <a:ln>
                  <a:noFill/>
                </a:ln>
                <a:solidFill>
                  <a:schemeClr val="tx1"/>
                </a:solidFill>
                <a:effectLst/>
                <a:uLnTx/>
                <a:uFillTx/>
                <a:latin typeface="Arial" charset="0"/>
                <a:ea typeface="+mn-ea"/>
                <a:cs typeface="+mn-cs"/>
              </a:rPr>
              <a:t>                     Don’t:</a:t>
            </a:r>
            <a:endParaRPr kumimoji="0" lang="en-US" sz="2000" b="0" i="0" u="none" strike="noStrike" kern="0" cap="none" spc="0" normalizeH="0" baseline="0" noProof="0" dirty="0" smtClean="0">
              <a:ln>
                <a:noFill/>
              </a:ln>
              <a:solidFill>
                <a:schemeClr val="tx1"/>
              </a:solidFill>
              <a:effectLst/>
              <a:uLnTx/>
              <a:uFillTx/>
              <a:latin typeface="Arial" charset="0"/>
              <a:ea typeface="+mn-ea"/>
              <a:cs typeface="+mn-cs"/>
            </a:endParaRP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Leave the </a:t>
            </a:r>
            <a:r>
              <a:rPr lang="en-US" sz="1000" kern="0" dirty="0" smtClean="0"/>
              <a:t>ITP’s</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 blank.</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Alter the </a:t>
            </a:r>
            <a:r>
              <a:rPr lang="en-US" sz="1000" kern="0" dirty="0" smtClean="0"/>
              <a:t>ITP’s</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 format.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Submit incomplete </a:t>
            </a:r>
            <a:r>
              <a:rPr lang="en-US" sz="1000" kern="0" dirty="0" smtClean="0"/>
              <a:t>ITP</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 packages.</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Submit multiple </a:t>
            </a:r>
            <a:r>
              <a:rPr lang="en-US" sz="1000" kern="0" dirty="0" smtClean="0"/>
              <a:t>ITP’s</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 in one email.</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Combine line items on the </a:t>
            </a:r>
            <a:r>
              <a:rPr lang="en-US" sz="1000" kern="0" dirty="0" smtClean="0"/>
              <a:t>ITP’s</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 (i.e. LINE 10/20).</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Combine multiple PO’s (PO numbers) per </a:t>
            </a:r>
            <a:r>
              <a:rPr lang="en-US" sz="1000" kern="0" dirty="0" smtClean="0"/>
              <a:t>ITP’s</a:t>
            </a: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Combine/leave multiple part numbers on one line item.</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1000" b="0" i="0" u="none" strike="noStrike" kern="0" cap="none" spc="0" normalizeH="0" baseline="0" noProof="0" dirty="0" smtClean="0">
                <a:ln>
                  <a:noFill/>
                </a:ln>
                <a:solidFill>
                  <a:schemeClr val="tx1"/>
                </a:solidFill>
                <a:effectLst/>
                <a:uLnTx/>
                <a:uFillTx/>
                <a:latin typeface="Arial" charset="0"/>
                <a:ea typeface="+mn-ea"/>
                <a:cs typeface="+mn-cs"/>
              </a:rPr>
              <a:t>Insert dashes, spaces, or back slash into PSM serial number format.  See PSM500 section 9.1.3.</a:t>
            </a:r>
          </a:p>
        </p:txBody>
      </p:sp>
      <p:sp>
        <p:nvSpPr>
          <p:cNvPr id="6" name="TextBox 5"/>
          <p:cNvSpPr txBox="1"/>
          <p:nvPr/>
        </p:nvSpPr>
        <p:spPr>
          <a:xfrm>
            <a:off x="609600" y="457200"/>
            <a:ext cx="4267200" cy="400110"/>
          </a:xfrm>
          <a:prstGeom prst="rect">
            <a:avLst/>
          </a:prstGeom>
          <a:noFill/>
        </p:spPr>
        <p:txBody>
          <a:bodyPr wrap="square" rtlCol="0">
            <a:spAutoFit/>
          </a:bodyPr>
          <a:lstStyle/>
          <a:p>
            <a:r>
              <a:rPr lang="en-US" sz="2000" dirty="0" smtClean="0"/>
              <a:t>ITP Do’s &amp; Don’ts</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06375" y="405825"/>
            <a:ext cx="6727825" cy="584775"/>
          </a:xfrm>
          <a:prstGeom prst="rect">
            <a:avLst/>
          </a:prstGeom>
          <a:noFill/>
          <a:ln w="9525">
            <a:noFill/>
            <a:miter lim="800000"/>
            <a:headEnd/>
            <a:tailEnd/>
          </a:ln>
          <a:effectLst/>
        </p:spPr>
        <p:txBody>
          <a:bodyPr lIns="228600" tIns="91440" rIns="228600" bIns="91440" anchor="ctr">
            <a:spAutoFit/>
          </a:bodyPr>
          <a:lstStyle/>
          <a:p>
            <a:pPr algn="l">
              <a:defRPr/>
            </a:pPr>
            <a:r>
              <a:rPr lang="en-US" sz="2600" b="0" dirty="0" smtClean="0">
                <a:solidFill>
                  <a:srgbClr val="034694"/>
                </a:solidFill>
                <a:latin typeface="+mj-lt"/>
              </a:rPr>
              <a:t>Introduction</a:t>
            </a:r>
          </a:p>
        </p:txBody>
      </p:sp>
      <p:sp>
        <p:nvSpPr>
          <p:cNvPr id="5" name="TextBox 4"/>
          <p:cNvSpPr txBox="1"/>
          <p:nvPr/>
        </p:nvSpPr>
        <p:spPr>
          <a:xfrm>
            <a:off x="457200" y="1219200"/>
            <a:ext cx="8305800" cy="4801314"/>
          </a:xfrm>
          <a:prstGeom prst="rect">
            <a:avLst/>
          </a:prstGeom>
          <a:noFill/>
        </p:spPr>
        <p:txBody>
          <a:bodyPr wrap="square" rtlCol="0">
            <a:spAutoFit/>
          </a:bodyPr>
          <a:lstStyle/>
          <a:p>
            <a:pPr>
              <a:buFont typeface="Arial" pitchFamily="34" charset="0"/>
              <a:buChar char="•"/>
            </a:pPr>
            <a:r>
              <a:rPr lang="en-US" sz="1800" dirty="0" smtClean="0"/>
              <a:t>   </a:t>
            </a:r>
            <a:r>
              <a:rPr lang="en-US" sz="1800" dirty="0" smtClean="0">
                <a:solidFill>
                  <a:schemeClr val="accent4"/>
                </a:solidFill>
              </a:rPr>
              <a:t>Always call the PSM Quality department if you have any questions, or concerns.</a:t>
            </a:r>
          </a:p>
          <a:p>
            <a:pPr>
              <a:buFont typeface="Arial" pitchFamily="34" charset="0"/>
              <a:buChar char="•"/>
            </a:pPr>
            <a:endParaRPr lang="en-US" sz="1800" dirty="0" smtClean="0">
              <a:solidFill>
                <a:schemeClr val="accent4"/>
              </a:solidFill>
            </a:endParaRPr>
          </a:p>
          <a:p>
            <a:pPr>
              <a:buFont typeface="Arial" pitchFamily="34" charset="0"/>
              <a:buChar char="•"/>
            </a:pPr>
            <a:r>
              <a:rPr lang="en-US" sz="1800" dirty="0" smtClean="0">
                <a:solidFill>
                  <a:schemeClr val="accent4"/>
                </a:solidFill>
              </a:rPr>
              <a:t>   Always put the I&amp;TP coversheet and Serial Number List in the Crate with hardware for tracking purposes. </a:t>
            </a:r>
          </a:p>
          <a:p>
            <a:pPr>
              <a:buFont typeface="Arial" pitchFamily="34" charset="0"/>
              <a:buChar char="•"/>
            </a:pPr>
            <a:endParaRPr lang="en-US" sz="1800" dirty="0">
              <a:solidFill>
                <a:schemeClr val="accent4"/>
              </a:solidFill>
            </a:endParaRPr>
          </a:p>
          <a:p>
            <a:pPr marL="285750" indent="-285750">
              <a:buFont typeface="Arial" panose="020B0604020202020204" pitchFamily="34" charset="0"/>
              <a:buChar char="•"/>
            </a:pPr>
            <a:r>
              <a:rPr lang="en-US" sz="1800" dirty="0" smtClean="0">
                <a:solidFill>
                  <a:schemeClr val="accent4"/>
                </a:solidFill>
              </a:rPr>
              <a:t>The </a:t>
            </a:r>
            <a:r>
              <a:rPr lang="en-US" sz="1800" dirty="0">
                <a:solidFill>
                  <a:schemeClr val="accent4"/>
                </a:solidFill>
              </a:rPr>
              <a:t>following pages provide </a:t>
            </a:r>
            <a:r>
              <a:rPr lang="en-US" sz="1800" dirty="0" smtClean="0">
                <a:solidFill>
                  <a:schemeClr val="accent4"/>
                </a:solidFill>
              </a:rPr>
              <a:t>instructions that must be adhered to, for </a:t>
            </a:r>
            <a:r>
              <a:rPr lang="en-US" sz="1800" dirty="0">
                <a:solidFill>
                  <a:schemeClr val="accent4"/>
                </a:solidFill>
              </a:rPr>
              <a:t>successful </a:t>
            </a:r>
            <a:r>
              <a:rPr lang="en-US" sz="1800" dirty="0" smtClean="0">
                <a:solidFill>
                  <a:schemeClr val="accent4"/>
                </a:solidFill>
              </a:rPr>
              <a:t>submittals to PSM. </a:t>
            </a:r>
          </a:p>
          <a:p>
            <a:pPr marL="285750" indent="-285750">
              <a:buFont typeface="Arial" panose="020B0604020202020204" pitchFamily="34" charset="0"/>
              <a:buChar char="•"/>
            </a:pPr>
            <a:r>
              <a:rPr lang="en-US" sz="1800" dirty="0" smtClean="0">
                <a:solidFill>
                  <a:schemeClr val="accent4"/>
                </a:solidFill>
              </a:rPr>
              <a:t>ITP will replace ADP in the near future.</a:t>
            </a:r>
          </a:p>
          <a:p>
            <a:pPr marL="285750" indent="-285750">
              <a:buFont typeface="Arial" panose="020B0604020202020204" pitchFamily="34" charset="0"/>
              <a:buChar char="•"/>
            </a:pPr>
            <a:endParaRPr lang="en-US" sz="1800" dirty="0">
              <a:solidFill>
                <a:schemeClr val="accent4"/>
              </a:solidFill>
            </a:endParaRPr>
          </a:p>
          <a:p>
            <a:pPr marL="285750" indent="-285750">
              <a:buFont typeface="Arial" panose="020B0604020202020204" pitchFamily="34" charset="0"/>
              <a:buChar char="•"/>
            </a:pPr>
            <a:r>
              <a:rPr lang="en-US" sz="1800" dirty="0" smtClean="0">
                <a:solidFill>
                  <a:schemeClr val="accent4"/>
                </a:solidFill>
              </a:rPr>
              <a:t>Below are ITP’s guidelines.</a:t>
            </a:r>
          </a:p>
          <a:p>
            <a:pPr marL="285750" indent="-285750">
              <a:buFont typeface="Arial" panose="020B0604020202020204" pitchFamily="34" charset="0"/>
              <a:buChar char="•"/>
            </a:pPr>
            <a:endParaRPr lang="en-US" sz="1800" dirty="0">
              <a:solidFill>
                <a:schemeClr val="accent4"/>
              </a:solidFill>
            </a:endParaRPr>
          </a:p>
          <a:p>
            <a:pPr marL="285750" indent="-285750">
              <a:buFont typeface="Arial" panose="020B0604020202020204" pitchFamily="34" charset="0"/>
              <a:buChar char="•"/>
            </a:pPr>
            <a:r>
              <a:rPr lang="en-US" sz="1800" dirty="0" smtClean="0"/>
              <a:t>The incentive in most cases is to complete each phase in a controlled disciplined approach. The objective is to complete each phase, and to eliminate redundant documentation. Once the production phase is reached only a Certification on Conformance (CoC) will be required.  </a:t>
            </a:r>
            <a:endParaRPr lang="en-US" sz="1800" dirty="0"/>
          </a:p>
          <a:p>
            <a:pPr>
              <a:buFont typeface="Arial" pitchFamily="34" charset="0"/>
              <a:buChar char="•"/>
            </a:pPr>
            <a:endParaRPr lang="en-US" sz="1800" dirty="0"/>
          </a:p>
        </p:txBody>
      </p:sp>
    </p:spTree>
    <p:extLst>
      <p:ext uri="{BB962C8B-B14F-4D97-AF65-F5344CB8AC3E}">
        <p14:creationId xmlns:p14="http://schemas.microsoft.com/office/powerpoint/2010/main" val="36242713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06375" y="405825"/>
            <a:ext cx="6727825" cy="584775"/>
          </a:xfrm>
          <a:prstGeom prst="rect">
            <a:avLst/>
          </a:prstGeom>
          <a:noFill/>
          <a:ln w="9525">
            <a:noFill/>
            <a:miter lim="800000"/>
            <a:headEnd/>
            <a:tailEnd/>
          </a:ln>
          <a:effectLst/>
        </p:spPr>
        <p:txBody>
          <a:bodyPr lIns="228600" tIns="91440" rIns="228600" bIns="91440" anchor="ctr">
            <a:spAutoFit/>
          </a:bodyPr>
          <a:lstStyle/>
          <a:p>
            <a:pPr algn="l">
              <a:defRPr/>
            </a:pPr>
            <a:r>
              <a:rPr lang="en-US" sz="2600" dirty="0" smtClean="0">
                <a:solidFill>
                  <a:srgbClr val="034694"/>
                </a:solidFill>
                <a:latin typeface="+mj-lt"/>
              </a:rPr>
              <a:t>Overview of an Inspection &amp; Test Plan</a:t>
            </a:r>
            <a:r>
              <a:rPr lang="en-US" sz="2600" b="0" dirty="0" smtClean="0">
                <a:solidFill>
                  <a:srgbClr val="034694"/>
                </a:solidFill>
                <a:latin typeface="+mj-lt"/>
              </a:rPr>
              <a:t> </a:t>
            </a:r>
          </a:p>
        </p:txBody>
      </p:sp>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89986"/>
            <a:ext cx="7353300" cy="57156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7129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06375" y="405825"/>
            <a:ext cx="6727825" cy="584775"/>
          </a:xfrm>
          <a:prstGeom prst="rect">
            <a:avLst/>
          </a:prstGeom>
          <a:noFill/>
          <a:ln w="9525">
            <a:noFill/>
            <a:miter lim="800000"/>
            <a:headEnd/>
            <a:tailEnd/>
          </a:ln>
          <a:effectLst/>
        </p:spPr>
        <p:txBody>
          <a:bodyPr lIns="228600" tIns="91440" rIns="228600" bIns="91440" anchor="ctr">
            <a:spAutoFit/>
          </a:bodyPr>
          <a:lstStyle/>
          <a:p>
            <a:pPr algn="l">
              <a:defRPr/>
            </a:pPr>
            <a:r>
              <a:rPr lang="en-US" sz="2600" b="0" dirty="0" smtClean="0">
                <a:solidFill>
                  <a:srgbClr val="034694"/>
                </a:solidFill>
                <a:latin typeface="+mj-lt"/>
              </a:rPr>
              <a:t>ITP Information</a:t>
            </a:r>
          </a:p>
        </p:txBody>
      </p:sp>
      <p:sp>
        <p:nvSpPr>
          <p:cNvPr id="3" name="Left Brace 2"/>
          <p:cNvSpPr/>
          <p:nvPr/>
        </p:nvSpPr>
        <p:spPr>
          <a:xfrm>
            <a:off x="1377712" y="990600"/>
            <a:ext cx="304800" cy="1143000"/>
          </a:xfrm>
          <a:prstGeom prst="leftBrace">
            <a:avLst>
              <a:gd name="adj1" fmla="val 8333"/>
              <a:gd name="adj2" fmla="val 5107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8" name="Left Brace 7"/>
          <p:cNvSpPr/>
          <p:nvPr/>
        </p:nvSpPr>
        <p:spPr>
          <a:xfrm>
            <a:off x="1371600" y="2133600"/>
            <a:ext cx="304800" cy="1752599"/>
          </a:xfrm>
          <a:prstGeom prst="leftBrace">
            <a:avLst>
              <a:gd name="adj1" fmla="val 8333"/>
              <a:gd name="adj2" fmla="val 5107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 name="Left Brace 8"/>
          <p:cNvSpPr/>
          <p:nvPr/>
        </p:nvSpPr>
        <p:spPr>
          <a:xfrm>
            <a:off x="1377712" y="3897609"/>
            <a:ext cx="304800" cy="2274591"/>
          </a:xfrm>
          <a:prstGeom prst="leftBrace">
            <a:avLst>
              <a:gd name="adj1" fmla="val 8333"/>
              <a:gd name="adj2" fmla="val 51070"/>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304800" y="1423600"/>
            <a:ext cx="1066800" cy="461665"/>
          </a:xfrm>
          <a:prstGeom prst="rect">
            <a:avLst/>
          </a:prstGeom>
          <a:noFill/>
        </p:spPr>
        <p:txBody>
          <a:bodyPr wrap="square" rtlCol="0">
            <a:spAutoFit/>
          </a:bodyPr>
          <a:lstStyle/>
          <a:p>
            <a:r>
              <a:rPr lang="en-US" sz="1200" dirty="0" smtClean="0"/>
              <a:t>Header Information</a:t>
            </a:r>
            <a:endParaRPr lang="en-US" sz="1200" dirty="0"/>
          </a:p>
        </p:txBody>
      </p:sp>
      <p:sp>
        <p:nvSpPr>
          <p:cNvPr id="13" name="TextBox 12"/>
          <p:cNvSpPr txBox="1"/>
          <p:nvPr/>
        </p:nvSpPr>
        <p:spPr>
          <a:xfrm>
            <a:off x="206375" y="2971800"/>
            <a:ext cx="1066800" cy="646331"/>
          </a:xfrm>
          <a:prstGeom prst="rect">
            <a:avLst/>
          </a:prstGeom>
          <a:noFill/>
        </p:spPr>
        <p:txBody>
          <a:bodyPr wrap="square" rtlCol="0">
            <a:spAutoFit/>
          </a:bodyPr>
          <a:lstStyle/>
          <a:p>
            <a:r>
              <a:rPr lang="en-US" sz="1200" dirty="0" smtClean="0"/>
              <a:t>Qualification Req. information</a:t>
            </a:r>
            <a:endParaRPr lang="en-US" sz="1200" dirty="0"/>
          </a:p>
        </p:txBody>
      </p:sp>
      <p:sp>
        <p:nvSpPr>
          <p:cNvPr id="15" name="TextBox 14"/>
          <p:cNvSpPr txBox="1"/>
          <p:nvPr/>
        </p:nvSpPr>
        <p:spPr>
          <a:xfrm>
            <a:off x="179947" y="4651671"/>
            <a:ext cx="1066800" cy="646331"/>
          </a:xfrm>
          <a:prstGeom prst="rect">
            <a:avLst/>
          </a:prstGeom>
          <a:noFill/>
        </p:spPr>
        <p:txBody>
          <a:bodyPr wrap="square" rtlCol="0">
            <a:spAutoFit/>
          </a:bodyPr>
          <a:lstStyle/>
          <a:p>
            <a:r>
              <a:rPr lang="en-US" sz="1200" dirty="0" smtClean="0"/>
              <a:t>Process Req. information</a:t>
            </a:r>
            <a:endParaRPr lang="en-US" sz="12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2512" y="990600"/>
            <a:ext cx="7347188"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2651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457200"/>
            <a:ext cx="8153400" cy="400110"/>
          </a:xfrm>
          <a:prstGeom prst="rect">
            <a:avLst/>
          </a:prstGeom>
          <a:noFill/>
        </p:spPr>
        <p:txBody>
          <a:bodyPr wrap="square" rtlCol="0">
            <a:spAutoFit/>
          </a:bodyPr>
          <a:lstStyle/>
          <a:p>
            <a:r>
              <a:rPr lang="en-US" sz="2000" dirty="0" smtClean="0"/>
              <a:t>I&amp;TPs Header Information</a:t>
            </a:r>
            <a:endParaRPr lang="en-US" sz="2000" dirty="0"/>
          </a:p>
        </p:txBody>
      </p:sp>
      <p:sp>
        <p:nvSpPr>
          <p:cNvPr id="5" name="TextBox 4"/>
          <p:cNvSpPr txBox="1"/>
          <p:nvPr/>
        </p:nvSpPr>
        <p:spPr>
          <a:xfrm>
            <a:off x="914400" y="3124200"/>
            <a:ext cx="8001000" cy="3416320"/>
          </a:xfrm>
          <a:prstGeom prst="rect">
            <a:avLst/>
          </a:prstGeom>
          <a:noFill/>
        </p:spPr>
        <p:txBody>
          <a:bodyPr wrap="square" rtlCol="0">
            <a:spAutoFit/>
          </a:bodyPr>
          <a:lstStyle/>
          <a:p>
            <a:r>
              <a:rPr lang="en-US" sz="1200" dirty="0" smtClean="0"/>
              <a:t>This section “Header Information” contains detail information that applies to this I&amp;TP and to the part related.</a:t>
            </a:r>
          </a:p>
          <a:p>
            <a:r>
              <a:rPr lang="en-US" sz="1200" dirty="0" smtClean="0"/>
              <a:t>It is only informative and no action is required. </a:t>
            </a:r>
            <a:r>
              <a:rPr lang="en-US" sz="1200" dirty="0" smtClean="0">
                <a:solidFill>
                  <a:srgbClr val="FF0000"/>
                </a:solidFill>
              </a:rPr>
              <a:t>The exception being Generic I&amp;TP issued for Class 4 hardware ( Ref. PSM 530). See Pages 17 &amp; 18.</a:t>
            </a:r>
          </a:p>
          <a:p>
            <a:endParaRPr lang="en-US" sz="1200" dirty="0" smtClean="0"/>
          </a:p>
          <a:p>
            <a:r>
              <a:rPr lang="en-US" sz="1200" dirty="0" smtClean="0"/>
              <a:t>Header information such as; PSM Document No:, Document Revision, Engineering Change, Approved date.</a:t>
            </a:r>
          </a:p>
          <a:p>
            <a:r>
              <a:rPr lang="en-US" sz="1200" dirty="0" smtClean="0"/>
              <a:t>Part Description, Part Code, Part Class and Part numbers that this I&amp;TP applies to will be completed with specific information. See Example below:</a:t>
            </a:r>
          </a:p>
          <a:p>
            <a:endParaRPr lang="en-US" sz="1200" dirty="0" smtClean="0"/>
          </a:p>
          <a:p>
            <a:endParaRPr lang="en-US" sz="1200" dirty="0"/>
          </a:p>
          <a:p>
            <a:endParaRPr lang="en-US" sz="1200" dirty="0" smtClean="0"/>
          </a:p>
          <a:p>
            <a:endParaRPr lang="en-US" sz="1200" dirty="0" smtClean="0"/>
          </a:p>
          <a:p>
            <a:endParaRPr lang="en-US" sz="1200" dirty="0"/>
          </a:p>
          <a:p>
            <a:endParaRPr lang="en-US" sz="1200" dirty="0" smtClean="0"/>
          </a:p>
          <a:p>
            <a:endParaRPr lang="en-US" sz="1200" dirty="0"/>
          </a:p>
          <a:p>
            <a:endParaRPr lang="en-US" sz="1200" dirty="0"/>
          </a:p>
          <a:p>
            <a:r>
              <a:rPr lang="en-US" sz="1200" dirty="0" smtClean="0"/>
              <a:t>Note: Serialization is comprise of the 4 digit Vendor Code and part code. The Part Code is listed in the Header (Vendor code is not).</a:t>
            </a:r>
          </a:p>
          <a:p>
            <a:r>
              <a:rPr lang="en-US" sz="1200" dirty="0" smtClean="0"/>
              <a:t>Contact PSM Quality if you do not know your 4 digit Vendor Code. See PSM 500 for serial number requirements</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975" y="1532888"/>
            <a:ext cx="8705850" cy="1228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1"/>
          <p:cNvPicPr>
            <a:picLocks noChangeAspect="1"/>
          </p:cNvPicPr>
          <p:nvPr/>
        </p:nvPicPr>
        <p:blipFill>
          <a:blip r:embed="rId3"/>
          <a:stretch>
            <a:fillRect/>
          </a:stretch>
        </p:blipFill>
        <p:spPr>
          <a:xfrm>
            <a:off x="876300" y="4495800"/>
            <a:ext cx="7315200" cy="1295400"/>
          </a:xfrm>
          <a:prstGeom prst="rect">
            <a:avLst/>
          </a:prstGeom>
        </p:spPr>
      </p:pic>
      <p:cxnSp>
        <p:nvCxnSpPr>
          <p:cNvPr id="6" name="Straight Arrow Connector 5"/>
          <p:cNvCxnSpPr/>
          <p:nvPr/>
        </p:nvCxnSpPr>
        <p:spPr>
          <a:xfrm>
            <a:off x="3886200" y="4419600"/>
            <a:ext cx="533400" cy="1524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 name="Straight Arrow Connector 7"/>
          <p:cNvCxnSpPr/>
          <p:nvPr/>
        </p:nvCxnSpPr>
        <p:spPr>
          <a:xfrm flipH="1">
            <a:off x="7696200" y="4495800"/>
            <a:ext cx="304800" cy="2286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0" name="Straight Arrow Connector 9"/>
          <p:cNvCxnSpPr/>
          <p:nvPr/>
        </p:nvCxnSpPr>
        <p:spPr>
          <a:xfrm flipH="1">
            <a:off x="6515100" y="4495800"/>
            <a:ext cx="304800" cy="2286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1" name="Straight Arrow Connector 10"/>
          <p:cNvCxnSpPr/>
          <p:nvPr/>
        </p:nvCxnSpPr>
        <p:spPr>
          <a:xfrm flipH="1">
            <a:off x="2971800" y="5171378"/>
            <a:ext cx="304800" cy="2286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2" name="Straight Arrow Connector 11"/>
          <p:cNvCxnSpPr/>
          <p:nvPr/>
        </p:nvCxnSpPr>
        <p:spPr>
          <a:xfrm flipH="1">
            <a:off x="5029200" y="5143500"/>
            <a:ext cx="304800" cy="2286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3" name="Straight Arrow Connector 12"/>
          <p:cNvCxnSpPr/>
          <p:nvPr/>
        </p:nvCxnSpPr>
        <p:spPr>
          <a:xfrm flipH="1">
            <a:off x="4640998" y="5128632"/>
            <a:ext cx="304800" cy="2286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flipH="1">
            <a:off x="4248150" y="5095178"/>
            <a:ext cx="304800" cy="2286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flipH="1">
            <a:off x="7162800" y="5117480"/>
            <a:ext cx="304800" cy="228600"/>
          </a:xfrm>
          <a:prstGeom prst="straightConnector1">
            <a:avLst/>
          </a:prstGeom>
          <a:ln>
            <a:solidFill>
              <a:srgbClr val="FF0000"/>
            </a:solidFill>
            <a:tailEnd type="triangle"/>
          </a:ln>
        </p:spPr>
        <p:style>
          <a:lnRef idx="1">
            <a:schemeClr val="dk1"/>
          </a:lnRef>
          <a:fillRef idx="0">
            <a:schemeClr val="dk1"/>
          </a:fillRef>
          <a:effectRef idx="0">
            <a:schemeClr val="dk1"/>
          </a:effectRef>
          <a:fontRef idx="minor">
            <a:schemeClr val="tx1"/>
          </a:fontRef>
        </p:style>
      </p:cxn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76200" y="152400"/>
            <a:ext cx="8099425" cy="584775"/>
          </a:xfrm>
          <a:prstGeom prst="rect">
            <a:avLst/>
          </a:prstGeom>
          <a:noFill/>
          <a:ln w="9525">
            <a:noFill/>
            <a:miter lim="800000"/>
            <a:headEnd/>
            <a:tailEnd/>
          </a:ln>
          <a:effectLst/>
        </p:spPr>
        <p:txBody>
          <a:bodyPr wrap="square" lIns="228600" tIns="91440" rIns="228600" bIns="91440" anchor="ctr">
            <a:spAutoFit/>
          </a:bodyPr>
          <a:lstStyle/>
          <a:p>
            <a:pPr algn="l">
              <a:defRPr/>
            </a:pPr>
            <a:r>
              <a:rPr lang="en-US" sz="2600" b="0" dirty="0" smtClean="0">
                <a:solidFill>
                  <a:srgbClr val="034694"/>
                </a:solidFill>
                <a:latin typeface="+mj-lt"/>
              </a:rPr>
              <a:t>ITP </a:t>
            </a:r>
            <a:r>
              <a:rPr lang="en-US" sz="2600" dirty="0" smtClean="0">
                <a:solidFill>
                  <a:srgbClr val="034694"/>
                </a:solidFill>
                <a:latin typeface="+mj-lt"/>
              </a:rPr>
              <a:t>Sectional</a:t>
            </a:r>
            <a:r>
              <a:rPr lang="en-US" sz="2600" b="0" dirty="0" smtClean="0">
                <a:solidFill>
                  <a:srgbClr val="034694"/>
                </a:solidFill>
                <a:latin typeface="+mj-lt"/>
              </a:rPr>
              <a:t> Information </a:t>
            </a:r>
            <a:r>
              <a:rPr lang="en-US" sz="2000" b="0" dirty="0" smtClean="0">
                <a:solidFill>
                  <a:srgbClr val="034694"/>
                </a:solidFill>
                <a:latin typeface="+mj-lt"/>
              </a:rPr>
              <a:t>(Qualification/Process)</a:t>
            </a:r>
          </a:p>
        </p:txBody>
      </p:sp>
      <p:sp>
        <p:nvSpPr>
          <p:cNvPr id="16" name="TextBox 15"/>
          <p:cNvSpPr txBox="1"/>
          <p:nvPr/>
        </p:nvSpPr>
        <p:spPr>
          <a:xfrm>
            <a:off x="381000" y="990600"/>
            <a:ext cx="8458200" cy="1815882"/>
          </a:xfrm>
          <a:prstGeom prst="rect">
            <a:avLst/>
          </a:prstGeom>
          <a:noFill/>
        </p:spPr>
        <p:txBody>
          <a:bodyPr wrap="square" rtlCol="0">
            <a:spAutoFit/>
          </a:bodyPr>
          <a:lstStyle/>
          <a:p>
            <a:r>
              <a:rPr lang="en-US" sz="1600" dirty="0"/>
              <a:t>Qualification and Process </a:t>
            </a:r>
            <a:r>
              <a:rPr lang="en-US" sz="1600" dirty="0" smtClean="0"/>
              <a:t>Requirements are separated and noted by a double line that divides both sections of the requirements</a:t>
            </a:r>
          </a:p>
          <a:p>
            <a:r>
              <a:rPr lang="en-US" sz="1600" dirty="0" smtClean="0"/>
              <a:t>Qualification Requirements are only conducted once and they normally have a direct link to a design specification in order to meet design/performance and product life. It is a way to assure components and process specs are established and in control</a:t>
            </a:r>
            <a:r>
              <a:rPr lang="en-US" sz="1600" dirty="0"/>
              <a:t>.</a:t>
            </a:r>
            <a:endParaRPr lang="en-US" sz="1600" dirty="0" smtClean="0"/>
          </a:p>
          <a:p>
            <a:r>
              <a:rPr lang="en-US" sz="1600" dirty="0" smtClean="0"/>
              <a:t>Process Requirements need to be documented for each order showing process document/control information to be supplied with each purchase order.</a:t>
            </a:r>
            <a:endParaRPr lang="en-US" sz="1600" dirty="0"/>
          </a:p>
        </p:txBody>
      </p:sp>
      <p:grpSp>
        <p:nvGrpSpPr>
          <p:cNvPr id="9" name="Group 8"/>
          <p:cNvGrpSpPr/>
          <p:nvPr/>
        </p:nvGrpSpPr>
        <p:grpSpPr>
          <a:xfrm>
            <a:off x="1066800" y="2806482"/>
            <a:ext cx="7467600" cy="3788824"/>
            <a:chOff x="1066800" y="2806482"/>
            <a:chExt cx="7467600" cy="3788824"/>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06482"/>
              <a:ext cx="7467600" cy="3788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Straight Connector 3"/>
            <p:cNvCxnSpPr/>
            <p:nvPr/>
          </p:nvCxnSpPr>
          <p:spPr>
            <a:xfrm>
              <a:off x="2438400" y="4267200"/>
              <a:ext cx="609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0619572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206375" y="405825"/>
            <a:ext cx="6727825" cy="584775"/>
          </a:xfrm>
          <a:prstGeom prst="rect">
            <a:avLst/>
          </a:prstGeom>
          <a:noFill/>
          <a:ln w="9525">
            <a:noFill/>
            <a:miter lim="800000"/>
            <a:headEnd/>
            <a:tailEnd/>
          </a:ln>
          <a:effectLst/>
        </p:spPr>
        <p:txBody>
          <a:bodyPr lIns="228600" tIns="91440" rIns="228600" bIns="91440" anchor="ctr">
            <a:spAutoFit/>
          </a:bodyPr>
          <a:lstStyle/>
          <a:p>
            <a:pPr algn="l">
              <a:defRPr/>
            </a:pPr>
            <a:r>
              <a:rPr lang="en-US" sz="2600" b="0" dirty="0" smtClean="0">
                <a:solidFill>
                  <a:srgbClr val="034694"/>
                </a:solidFill>
                <a:latin typeface="+mj-lt"/>
              </a:rPr>
              <a:t>ITP </a:t>
            </a:r>
            <a:r>
              <a:rPr lang="en-US" sz="2600" dirty="0" smtClean="0">
                <a:solidFill>
                  <a:srgbClr val="034694"/>
                </a:solidFill>
                <a:latin typeface="+mj-lt"/>
              </a:rPr>
              <a:t>Sectional</a:t>
            </a:r>
            <a:r>
              <a:rPr lang="en-US" sz="2600" b="0" dirty="0" smtClean="0">
                <a:solidFill>
                  <a:srgbClr val="034694"/>
                </a:solidFill>
                <a:latin typeface="+mj-lt"/>
              </a:rPr>
              <a:t> Information</a:t>
            </a:r>
          </a:p>
        </p:txBody>
      </p:sp>
      <p:sp>
        <p:nvSpPr>
          <p:cNvPr id="16" name="TextBox 15"/>
          <p:cNvSpPr txBox="1"/>
          <p:nvPr/>
        </p:nvSpPr>
        <p:spPr>
          <a:xfrm>
            <a:off x="518865" y="1143000"/>
            <a:ext cx="7863135" cy="1569660"/>
          </a:xfrm>
          <a:prstGeom prst="rect">
            <a:avLst/>
          </a:prstGeom>
          <a:noFill/>
        </p:spPr>
        <p:txBody>
          <a:bodyPr wrap="square" rtlCol="0">
            <a:spAutoFit/>
          </a:bodyPr>
          <a:lstStyle/>
          <a:p>
            <a:r>
              <a:rPr lang="en-US" sz="1600" dirty="0" smtClean="0"/>
              <a:t>Qualification and Process requirements are separated by a double line that divides both sections of the requirements.</a:t>
            </a:r>
          </a:p>
          <a:p>
            <a:r>
              <a:rPr lang="en-US" sz="1600" dirty="0" smtClean="0"/>
              <a:t>Qualification and </a:t>
            </a:r>
            <a:r>
              <a:rPr lang="en-US" sz="1600" dirty="0"/>
              <a:t>P</a:t>
            </a:r>
            <a:r>
              <a:rPr lang="en-US" sz="1600" dirty="0" smtClean="0"/>
              <a:t>rocess Requirements are described in three sections horizontal:     1. Inspection &amp; Test Plan, 2. Qualification Status and 3. Quality Records.</a:t>
            </a:r>
          </a:p>
          <a:p>
            <a:r>
              <a:rPr lang="en-US" sz="1600" dirty="0" smtClean="0"/>
              <a:t>To each section (1, 2, 3) vertical Requirements are identified for Qualification/Process descriptions, status and records necessary to become qualified and approved. </a:t>
            </a:r>
          </a:p>
        </p:txBody>
      </p:sp>
      <p:grpSp>
        <p:nvGrpSpPr>
          <p:cNvPr id="10" name="Group 9"/>
          <p:cNvGrpSpPr/>
          <p:nvPr/>
        </p:nvGrpSpPr>
        <p:grpSpPr>
          <a:xfrm>
            <a:off x="1066800" y="2806482"/>
            <a:ext cx="7467600" cy="3788824"/>
            <a:chOff x="1066800" y="2806482"/>
            <a:chExt cx="7467600" cy="3788824"/>
          </a:xfrm>
        </p:grpSpPr>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2806482"/>
              <a:ext cx="7467600" cy="37888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Connector 7"/>
            <p:cNvCxnSpPr/>
            <p:nvPr/>
          </p:nvCxnSpPr>
          <p:spPr>
            <a:xfrm>
              <a:off x="2438400" y="4267200"/>
              <a:ext cx="60960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3" name="Straight Connector 2"/>
          <p:cNvCxnSpPr/>
          <p:nvPr/>
        </p:nvCxnSpPr>
        <p:spPr>
          <a:xfrm>
            <a:off x="5029200" y="2971800"/>
            <a:ext cx="0" cy="32004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7162800" y="2971800"/>
            <a:ext cx="0" cy="320040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562225" y="2806482"/>
            <a:ext cx="327334" cy="400110"/>
          </a:xfrm>
          <a:prstGeom prst="rect">
            <a:avLst/>
          </a:prstGeom>
          <a:noFill/>
        </p:spPr>
        <p:txBody>
          <a:bodyPr wrap="none" rtlCol="0">
            <a:spAutoFit/>
          </a:bodyPr>
          <a:lstStyle/>
          <a:p>
            <a:r>
              <a:rPr lang="en-US" sz="2000" dirty="0" smtClean="0">
                <a:solidFill>
                  <a:srgbClr val="FF0000"/>
                </a:solidFill>
              </a:rPr>
              <a:t>1</a:t>
            </a:r>
            <a:endParaRPr lang="en-US" sz="2000" dirty="0">
              <a:solidFill>
                <a:srgbClr val="FF0000"/>
              </a:solidFill>
            </a:endParaRPr>
          </a:p>
        </p:txBody>
      </p:sp>
      <p:sp>
        <p:nvSpPr>
          <p:cNvPr id="13" name="TextBox 12"/>
          <p:cNvSpPr txBox="1"/>
          <p:nvPr/>
        </p:nvSpPr>
        <p:spPr>
          <a:xfrm>
            <a:off x="5029200" y="2803089"/>
            <a:ext cx="327334" cy="400110"/>
          </a:xfrm>
          <a:prstGeom prst="rect">
            <a:avLst/>
          </a:prstGeom>
          <a:noFill/>
        </p:spPr>
        <p:txBody>
          <a:bodyPr wrap="none" rtlCol="0">
            <a:spAutoFit/>
          </a:bodyPr>
          <a:lstStyle/>
          <a:p>
            <a:r>
              <a:rPr lang="en-US" sz="2000" dirty="0">
                <a:solidFill>
                  <a:srgbClr val="FF0000"/>
                </a:solidFill>
              </a:rPr>
              <a:t>2</a:t>
            </a:r>
          </a:p>
        </p:txBody>
      </p:sp>
      <p:sp>
        <p:nvSpPr>
          <p:cNvPr id="14" name="TextBox 13"/>
          <p:cNvSpPr txBox="1"/>
          <p:nvPr/>
        </p:nvSpPr>
        <p:spPr>
          <a:xfrm>
            <a:off x="7162800" y="2815383"/>
            <a:ext cx="327334" cy="400110"/>
          </a:xfrm>
          <a:prstGeom prst="rect">
            <a:avLst/>
          </a:prstGeom>
          <a:noFill/>
        </p:spPr>
        <p:txBody>
          <a:bodyPr wrap="none" rtlCol="0">
            <a:spAutoFit/>
          </a:bodyPr>
          <a:lstStyle/>
          <a:p>
            <a:r>
              <a:rPr lang="en-US" sz="2000" dirty="0" smtClean="0">
                <a:solidFill>
                  <a:srgbClr val="FF0000"/>
                </a:solidFill>
              </a:rPr>
              <a:t>3</a:t>
            </a:r>
            <a:endParaRPr lang="en-US" sz="2000" dirty="0">
              <a:solidFill>
                <a:srgbClr val="FF0000"/>
              </a:solidFill>
            </a:endParaRPr>
          </a:p>
        </p:txBody>
      </p:sp>
    </p:spTree>
    <p:extLst>
      <p:ext uri="{BB962C8B-B14F-4D97-AF65-F5344CB8AC3E}">
        <p14:creationId xmlns:p14="http://schemas.microsoft.com/office/powerpoint/2010/main" val="516883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7200" y="457200"/>
            <a:ext cx="8153400" cy="400110"/>
          </a:xfrm>
          <a:prstGeom prst="rect">
            <a:avLst/>
          </a:prstGeom>
          <a:noFill/>
        </p:spPr>
        <p:txBody>
          <a:bodyPr wrap="square" rtlCol="0">
            <a:spAutoFit/>
          </a:bodyPr>
          <a:lstStyle/>
          <a:p>
            <a:r>
              <a:rPr lang="en-US" sz="2000" dirty="0" smtClean="0"/>
              <a:t>I&amp;TPs Qualification Information</a:t>
            </a:r>
            <a:endParaRPr lang="en-US" sz="2000" dirty="0"/>
          </a:p>
        </p:txBody>
      </p:sp>
      <p:sp>
        <p:nvSpPr>
          <p:cNvPr id="7" name="TextBox 6"/>
          <p:cNvSpPr txBox="1"/>
          <p:nvPr/>
        </p:nvSpPr>
        <p:spPr>
          <a:xfrm>
            <a:off x="609600" y="3505200"/>
            <a:ext cx="8305800" cy="2923877"/>
          </a:xfrm>
          <a:prstGeom prst="rect">
            <a:avLst/>
          </a:prstGeom>
          <a:noFill/>
        </p:spPr>
        <p:txBody>
          <a:bodyPr wrap="square" rtlCol="0">
            <a:spAutoFit/>
          </a:bodyPr>
          <a:lstStyle/>
          <a:p>
            <a:r>
              <a:rPr lang="en-US" sz="2000" dirty="0" smtClean="0"/>
              <a:t>Qualification </a:t>
            </a:r>
            <a:r>
              <a:rPr lang="en-US" sz="2000" dirty="0"/>
              <a:t>Requirements </a:t>
            </a:r>
            <a:r>
              <a:rPr lang="en-US" sz="2000" dirty="0" smtClean="0"/>
              <a:t>are divided into three main section:</a:t>
            </a:r>
          </a:p>
          <a:p>
            <a:pPr lvl="1"/>
            <a:r>
              <a:rPr lang="en-US" sz="1600" dirty="0" smtClean="0"/>
              <a:t>1. Inspection &amp; Test Plan</a:t>
            </a:r>
          </a:p>
          <a:p>
            <a:pPr marL="1200150" lvl="2" indent="-285750">
              <a:buFontTx/>
              <a:buChar char="-"/>
            </a:pPr>
            <a:r>
              <a:rPr lang="en-US" sz="1400" dirty="0" smtClean="0"/>
              <a:t>No.:</a:t>
            </a:r>
          </a:p>
          <a:p>
            <a:pPr marL="1200150" lvl="2" indent="-285750">
              <a:buFontTx/>
              <a:buChar char="-"/>
            </a:pPr>
            <a:r>
              <a:rPr lang="en-US" sz="1400" dirty="0" smtClean="0"/>
              <a:t>Description:</a:t>
            </a:r>
          </a:p>
          <a:p>
            <a:pPr marL="1200150" lvl="2" indent="-285750">
              <a:buFontTx/>
              <a:buChar char="-"/>
            </a:pPr>
            <a:r>
              <a:rPr lang="en-US" sz="1400" dirty="0" smtClean="0"/>
              <a:t>Reference Document:</a:t>
            </a:r>
          </a:p>
          <a:p>
            <a:pPr lvl="1"/>
            <a:r>
              <a:rPr lang="en-US" sz="1600" dirty="0" smtClean="0"/>
              <a:t>2. Qualification Status</a:t>
            </a:r>
            <a:endParaRPr lang="en-US" sz="1600" dirty="0"/>
          </a:p>
          <a:p>
            <a:pPr marL="1200150" lvl="2" indent="-285750">
              <a:buFontTx/>
              <a:buChar char="-"/>
            </a:pPr>
            <a:r>
              <a:rPr lang="en-US" sz="1400" dirty="0" smtClean="0"/>
              <a:t>FAIR</a:t>
            </a:r>
          </a:p>
          <a:p>
            <a:pPr marL="1200150" lvl="2" indent="-285750">
              <a:buFontTx/>
              <a:buChar char="-"/>
            </a:pPr>
            <a:r>
              <a:rPr lang="en-US" sz="1400" dirty="0" smtClean="0"/>
              <a:t>QPR/VPR</a:t>
            </a:r>
          </a:p>
          <a:p>
            <a:pPr marL="1200150" lvl="2" indent="-285750">
              <a:buFontTx/>
              <a:buChar char="-"/>
            </a:pPr>
            <a:r>
              <a:rPr lang="en-US" sz="1400" dirty="0" smtClean="0"/>
              <a:t>Production</a:t>
            </a:r>
            <a:endParaRPr lang="en-US" sz="2000" dirty="0" smtClean="0"/>
          </a:p>
          <a:p>
            <a:r>
              <a:rPr lang="en-US" sz="2000" dirty="0" smtClean="0"/>
              <a:t>      </a:t>
            </a:r>
            <a:r>
              <a:rPr lang="en-US" sz="1600" dirty="0" smtClean="0"/>
              <a:t>3. Quality Record</a:t>
            </a:r>
          </a:p>
          <a:p>
            <a:pPr marL="1200150" lvl="2" indent="-285750">
              <a:buFontTx/>
              <a:buChar char="-"/>
            </a:pPr>
            <a:r>
              <a:rPr lang="en-US" sz="1400" dirty="0" smtClean="0"/>
              <a:t>Quality Record Type</a:t>
            </a:r>
          </a:p>
          <a:p>
            <a:pPr marL="1200150" lvl="2" indent="-285750">
              <a:buFontTx/>
              <a:buChar char="-"/>
            </a:pPr>
            <a:r>
              <a:rPr lang="en-US" sz="1400" dirty="0" smtClean="0"/>
              <a:t>Q-Record Number of Confirmation Stamp</a:t>
            </a:r>
            <a:endParaRPr lang="en-US" sz="14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727" y="1295400"/>
            <a:ext cx="8627673"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2098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2_PPT Temp ">
  <a:themeElements>
    <a:clrScheme name="PPT 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PPT Temp ">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PT Temp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T Temp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T Temp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T Temp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T Temp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T Temp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T Temp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T Temp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T Temp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T Temp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T Temp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T Temp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47117</TotalTime>
  <Words>1882</Words>
  <Application>Microsoft Office PowerPoint</Application>
  <PresentationFormat>On-screen Show (4:3)</PresentationFormat>
  <Paragraphs>149</Paragraphs>
  <Slides>20</Slides>
  <Notes>1</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20</vt:i4>
      </vt:variant>
    </vt:vector>
  </HeadingPairs>
  <TitlesOfParts>
    <vt:vector size="22" baseType="lpstr">
      <vt:lpstr>Arial</vt:lpstr>
      <vt:lpstr>2_PPT Temp </vt:lpstr>
      <vt:lpstr>Supplier ITPs Submittal Requirements   Initial release: Nov. 9, 2018  Rev A Updated: July 17, 2019  Rev 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1)</vt:lpstr>
      <vt:lpstr>PowerPoint Presentation</vt:lpstr>
      <vt:lpstr>PowerPoint Presentation</vt:lpstr>
    </vt:vector>
  </TitlesOfParts>
  <Company>Power Systems MFG.,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mahoneys</dc:creator>
  <cp:lastModifiedBy>Carr Richard</cp:lastModifiedBy>
  <cp:revision>2977</cp:revision>
  <cp:lastPrinted>2019-07-10T17:43:07Z</cp:lastPrinted>
  <dcterms:created xsi:type="dcterms:W3CDTF">2008-01-21T15:54:31Z</dcterms:created>
  <dcterms:modified xsi:type="dcterms:W3CDTF">2019-07-18T14:31:56Z</dcterms:modified>
</cp:coreProperties>
</file>